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4"/>
  </p:sldMasterIdLst>
  <p:notesMasterIdLst>
    <p:notesMasterId r:id="rId42"/>
  </p:notesMasterIdLst>
  <p:sldIdLst>
    <p:sldId id="287" r:id="rId5"/>
    <p:sldId id="257" r:id="rId6"/>
    <p:sldId id="261" r:id="rId7"/>
    <p:sldId id="263" r:id="rId8"/>
    <p:sldId id="281" r:id="rId9"/>
    <p:sldId id="324" r:id="rId10"/>
    <p:sldId id="325" r:id="rId11"/>
    <p:sldId id="322" r:id="rId12"/>
    <p:sldId id="326" r:id="rId13"/>
    <p:sldId id="323" r:id="rId14"/>
    <p:sldId id="264" r:id="rId15"/>
    <p:sldId id="262" r:id="rId16"/>
    <p:sldId id="290" r:id="rId17"/>
    <p:sldId id="327" r:id="rId18"/>
    <p:sldId id="328" r:id="rId19"/>
    <p:sldId id="293" r:id="rId20"/>
    <p:sldId id="329" r:id="rId21"/>
    <p:sldId id="296" r:id="rId22"/>
    <p:sldId id="330" r:id="rId23"/>
    <p:sldId id="298" r:id="rId24"/>
    <p:sldId id="299" r:id="rId25"/>
    <p:sldId id="301" r:id="rId26"/>
    <p:sldId id="339" r:id="rId27"/>
    <p:sldId id="340" r:id="rId28"/>
    <p:sldId id="341" r:id="rId29"/>
    <p:sldId id="342" r:id="rId30"/>
    <p:sldId id="343" r:id="rId31"/>
    <p:sldId id="344" r:id="rId32"/>
    <p:sldId id="345" r:id="rId33"/>
    <p:sldId id="346" r:id="rId34"/>
    <p:sldId id="347" r:id="rId35"/>
    <p:sldId id="348" r:id="rId36"/>
    <p:sldId id="349" r:id="rId37"/>
    <p:sldId id="350" r:id="rId38"/>
    <p:sldId id="351" r:id="rId39"/>
    <p:sldId id="313" r:id="rId40"/>
    <p:sldId id="338" r:id="rId41"/>
  </p:sldIdLst>
  <p:sldSz cx="9144000" cy="5143500" type="screen16x9"/>
  <p:notesSz cx="6858000" cy="9144000"/>
  <p:embeddedFontLst>
    <p:embeddedFont>
      <p:font typeface="Karla" pitchFamily="2" charset="77"/>
      <p:regular r:id="rId43"/>
      <p:bold r:id="rId44"/>
    </p:embeddedFont>
    <p:embeddedFont>
      <p:font typeface="Libre Baskerville" panose="02000000000000000000" pitchFamily="2" charset="0"/>
      <p:regular r:id="rId45"/>
      <p:bold r:id="rId46"/>
      <p:italic r:id="rId47"/>
    </p:embeddedFont>
    <p:embeddedFont>
      <p:font typeface="Open Sans" panose="020B0606030504020204" pitchFamily="34" charset="0"/>
      <p:regular r:id="rId48"/>
      <p:bold r:id="rId49"/>
      <p:italic r:id="rId50"/>
      <p:boldItalic r:id="rId51"/>
    </p:embeddedFont>
    <p:embeddedFont>
      <p:font typeface="Open Sans ExtraBold" panose="020F0502020204030204" pitchFamily="34" charset="0"/>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0A2F"/>
    <a:srgbClr val="00B0F0"/>
    <a:srgbClr val="7EB301"/>
    <a:srgbClr val="6C3088"/>
    <a:srgbClr val="7DB302"/>
    <a:srgbClr val="FFD500"/>
    <a:srgbClr val="5D00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40D380-8EC9-0A6B-BC2A-A694F0555A1B}" v="4" dt="2024-02-10T08:49:53.831"/>
    <p1510:client id="{5A7A4C24-CD32-7FA8-DFF8-458015A4A60D}" v="35" dt="2024-02-10T00:12:59.570"/>
    <p1510:client id="{885DA63C-50CF-30EE-2920-2BB450B4A7E9}" v="82" dt="2024-02-10T18:53:09.947"/>
    <p1510:client id="{9C0AA500-C77D-2107-FED1-7D01778A86CC}" v="2432" dt="2024-02-10T02:35:55.8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0"/>
  </p:normalViewPr>
  <p:slideViewPr>
    <p:cSldViewPr snapToGrid="0">
      <p:cViewPr varScale="1">
        <p:scale>
          <a:sx n="136" d="100"/>
          <a:sy n="136" d="100"/>
        </p:scale>
        <p:origin x="96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927978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713225" y="863275"/>
            <a:ext cx="4542300" cy="20514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Clr>
                <a:srgbClr val="191919"/>
              </a:buClr>
              <a:buSzPts val="5200"/>
              <a:buNone/>
              <a:defRPr sz="5000" b="1"/>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713225" y="4166975"/>
            <a:ext cx="4359000" cy="40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sldNum" idx="12"/>
          </p:nvPr>
        </p:nvSpPr>
        <p:spPr>
          <a:xfrm>
            <a:off x="8259625" y="213225"/>
            <a:ext cx="450000" cy="258000"/>
          </a:xfrm>
          <a:prstGeom prst="rect">
            <a:avLst/>
          </a:prstGeom>
        </p:spPr>
        <p:txBody>
          <a:bodyPr spcFirstLastPara="1" wrap="square" lIns="91425" tIns="91425" rIns="91425" bIns="91425" anchor="ctr" anchorCtr="0">
            <a:noAutofit/>
          </a:bodyPr>
          <a:lstStyle>
            <a:lvl1pPr lvl="0" rtl="0">
              <a:spcAft>
                <a:spcPts val="0"/>
              </a:spcAft>
              <a:buNone/>
              <a:defRPr>
                <a:solidFill>
                  <a:schemeClr val="accent2"/>
                </a:solidFill>
                <a:latin typeface="Libre Baskerville"/>
                <a:ea typeface="Libre Baskerville"/>
                <a:cs typeface="Libre Baskerville"/>
                <a:sym typeface="Libre Baskerville"/>
              </a:defRPr>
            </a:lvl1pPr>
            <a:lvl2pPr lvl="1" rtl="0">
              <a:spcAft>
                <a:spcPts val="0"/>
              </a:spcAft>
              <a:buNone/>
              <a:defRPr>
                <a:solidFill>
                  <a:schemeClr val="accent2"/>
                </a:solidFill>
                <a:latin typeface="Libre Baskerville"/>
                <a:ea typeface="Libre Baskerville"/>
                <a:cs typeface="Libre Baskerville"/>
                <a:sym typeface="Libre Baskerville"/>
              </a:defRPr>
            </a:lvl2pPr>
            <a:lvl3pPr lvl="2" rtl="0">
              <a:spcAft>
                <a:spcPts val="0"/>
              </a:spcAft>
              <a:buNone/>
              <a:defRPr>
                <a:solidFill>
                  <a:schemeClr val="accent2"/>
                </a:solidFill>
                <a:latin typeface="Libre Baskerville"/>
                <a:ea typeface="Libre Baskerville"/>
                <a:cs typeface="Libre Baskerville"/>
                <a:sym typeface="Libre Baskerville"/>
              </a:defRPr>
            </a:lvl3pPr>
            <a:lvl4pPr lvl="3" rtl="0">
              <a:spcAft>
                <a:spcPts val="0"/>
              </a:spcAft>
              <a:buNone/>
              <a:defRPr>
                <a:solidFill>
                  <a:schemeClr val="accent2"/>
                </a:solidFill>
                <a:latin typeface="Libre Baskerville"/>
                <a:ea typeface="Libre Baskerville"/>
                <a:cs typeface="Libre Baskerville"/>
                <a:sym typeface="Libre Baskerville"/>
              </a:defRPr>
            </a:lvl4pPr>
            <a:lvl5pPr lvl="4" rtl="0">
              <a:spcAft>
                <a:spcPts val="0"/>
              </a:spcAft>
              <a:buNone/>
              <a:defRPr>
                <a:solidFill>
                  <a:schemeClr val="accent2"/>
                </a:solidFill>
                <a:latin typeface="Libre Baskerville"/>
                <a:ea typeface="Libre Baskerville"/>
                <a:cs typeface="Libre Baskerville"/>
                <a:sym typeface="Libre Baskerville"/>
              </a:defRPr>
            </a:lvl5pPr>
            <a:lvl6pPr lvl="5" rtl="0">
              <a:spcAft>
                <a:spcPts val="0"/>
              </a:spcAft>
              <a:buNone/>
              <a:defRPr>
                <a:solidFill>
                  <a:schemeClr val="accent2"/>
                </a:solidFill>
                <a:latin typeface="Libre Baskerville"/>
                <a:ea typeface="Libre Baskerville"/>
                <a:cs typeface="Libre Baskerville"/>
                <a:sym typeface="Libre Baskerville"/>
              </a:defRPr>
            </a:lvl6pPr>
            <a:lvl7pPr lvl="6" rtl="0">
              <a:spcAft>
                <a:spcPts val="0"/>
              </a:spcAft>
              <a:buNone/>
              <a:defRPr>
                <a:solidFill>
                  <a:schemeClr val="accent2"/>
                </a:solidFill>
                <a:latin typeface="Libre Baskerville"/>
                <a:ea typeface="Libre Baskerville"/>
                <a:cs typeface="Libre Baskerville"/>
                <a:sym typeface="Libre Baskerville"/>
              </a:defRPr>
            </a:lvl7pPr>
            <a:lvl8pPr lvl="7" rtl="0">
              <a:spcAft>
                <a:spcPts val="0"/>
              </a:spcAft>
              <a:buNone/>
              <a:defRPr>
                <a:solidFill>
                  <a:schemeClr val="accent2"/>
                </a:solidFill>
                <a:latin typeface="Libre Baskerville"/>
                <a:ea typeface="Libre Baskerville"/>
                <a:cs typeface="Libre Baskerville"/>
                <a:sym typeface="Libre Baskerville"/>
              </a:defRPr>
            </a:lvl8pPr>
            <a:lvl9pPr lvl="8" rtl="0">
              <a:spcAft>
                <a:spcPts val="0"/>
              </a:spcAft>
              <a:buNone/>
              <a:defRPr>
                <a:solidFill>
                  <a:schemeClr val="accent2"/>
                </a:solidFill>
                <a:latin typeface="Libre Baskerville"/>
                <a:ea typeface="Libre Baskerville"/>
                <a:cs typeface="Libre Baskerville"/>
                <a:sym typeface="Libre Baskerville"/>
              </a:defRPr>
            </a:lvl9pPr>
          </a:lstStyle>
          <a:p>
            <a:pPr marL="0" lvl="0" indent="0" algn="r" rtl="0">
              <a:spcBef>
                <a:spcPts val="0"/>
              </a:spcBef>
              <a:spcAft>
                <a:spcPts val="0"/>
              </a:spcAft>
              <a:buNone/>
            </a:pPr>
            <a:fld id="{00000000-1234-1234-1234-123412341234}" type="slidenum">
              <a:rPr lang="en"/>
              <a:t>‹N°›</a:t>
            </a:fld>
            <a:endParaRPr/>
          </a:p>
        </p:txBody>
      </p:sp>
      <p:sp>
        <p:nvSpPr>
          <p:cNvPr id="13" name="Google Shape;13;p2"/>
          <p:cNvSpPr txBox="1">
            <a:spLocks noGrp="1"/>
          </p:cNvSpPr>
          <p:nvPr>
            <p:ph type="subTitle" idx="2"/>
          </p:nvPr>
        </p:nvSpPr>
        <p:spPr>
          <a:xfrm>
            <a:off x="434449" y="214263"/>
            <a:ext cx="1556700" cy="25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000">
                <a:solidFill>
                  <a:schemeClr val="accent2"/>
                </a:solidFill>
                <a:latin typeface="Libre Baskerville"/>
                <a:ea typeface="Libre Baskerville"/>
                <a:cs typeface="Libre Baskerville"/>
                <a:sym typeface="Libre Baskervill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6317631-C555-FB47-800B-7AB42C826AD1}" type="datetimeFigureOut">
              <a:rPr lang="fr-FR" smtClean="0"/>
              <a:pPr/>
              <a:t>12/02/2024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A1076E1-80AB-C243-AE39-8A79B068C1D2}" type="slidenum">
              <a:rPr lang="fr-FR" smtClean="0"/>
              <a:pPr/>
              <a:t>‹N°›</a:t>
            </a:fld>
            <a:endParaRPr lang="fr-FR" dirty="0"/>
          </a:p>
        </p:txBody>
      </p:sp>
    </p:spTree>
    <p:extLst>
      <p:ext uri="{BB962C8B-B14F-4D97-AF65-F5344CB8AC3E}">
        <p14:creationId xmlns:p14="http://schemas.microsoft.com/office/powerpoint/2010/main" val="32135796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lumMod val="20000"/>
            <a:lumOff val="8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1pPr>
            <a:lvl2pPr lvl="1">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2pPr>
            <a:lvl3pPr lvl="2">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3pPr>
            <a:lvl4pPr lvl="3">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4pPr>
            <a:lvl5pPr lvl="4">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5pPr>
            <a:lvl6pPr lvl="5">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6pPr>
            <a:lvl7pPr lvl="6">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7pPr>
            <a:lvl8pPr lvl="7">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8pPr>
            <a:lvl9pPr lvl="8">
              <a:spcBef>
                <a:spcPts val="0"/>
              </a:spcBef>
              <a:spcAft>
                <a:spcPts val="0"/>
              </a:spcAft>
              <a:buClr>
                <a:schemeClr val="dk1"/>
              </a:buClr>
              <a:buSzPts val="2800"/>
              <a:buFont typeface="Libre Baskerville"/>
              <a:buNone/>
              <a:defRPr sz="2800">
                <a:solidFill>
                  <a:schemeClr val="dk1"/>
                </a:solidFill>
                <a:latin typeface="Libre Baskerville"/>
                <a:ea typeface="Libre Baskerville"/>
                <a:cs typeface="Libre Baskerville"/>
                <a:sym typeface="Libre Baskervill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Karla"/>
              <a:buChar char="●"/>
              <a:defRPr sz="1800">
                <a:solidFill>
                  <a:schemeClr val="dk1"/>
                </a:solidFill>
                <a:latin typeface="Karla"/>
                <a:ea typeface="Karla"/>
                <a:cs typeface="Karla"/>
                <a:sym typeface="Karla"/>
              </a:defRPr>
            </a:lvl1pPr>
            <a:lvl2pPr marL="914400" lvl="1"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2pPr>
            <a:lvl3pPr marL="1371600" lvl="2"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3pPr>
            <a:lvl4pPr marL="1828800" lvl="3"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4pPr>
            <a:lvl5pPr marL="2286000" lvl="4"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5pPr>
            <a:lvl6pPr marL="2743200" lvl="5"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6pPr>
            <a:lvl7pPr marL="3200400" lvl="6"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7pPr>
            <a:lvl8pPr marL="3657600" lvl="7"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8pPr>
            <a:lvl9pPr marL="4114800" lvl="8"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Libre Baskerville"/>
                <a:ea typeface="Libre Baskerville"/>
                <a:cs typeface="Libre Baskerville"/>
                <a:sym typeface="Libre Baskerville"/>
              </a:defRPr>
            </a:lvl1pPr>
            <a:lvl2pPr lvl="1" algn="r">
              <a:buNone/>
              <a:defRPr sz="1000">
                <a:solidFill>
                  <a:schemeClr val="dk1"/>
                </a:solidFill>
                <a:latin typeface="Libre Baskerville"/>
                <a:ea typeface="Libre Baskerville"/>
                <a:cs typeface="Libre Baskerville"/>
                <a:sym typeface="Libre Baskerville"/>
              </a:defRPr>
            </a:lvl2pPr>
            <a:lvl3pPr lvl="2" algn="r">
              <a:buNone/>
              <a:defRPr sz="1000">
                <a:solidFill>
                  <a:schemeClr val="dk1"/>
                </a:solidFill>
                <a:latin typeface="Libre Baskerville"/>
                <a:ea typeface="Libre Baskerville"/>
                <a:cs typeface="Libre Baskerville"/>
                <a:sym typeface="Libre Baskerville"/>
              </a:defRPr>
            </a:lvl3pPr>
            <a:lvl4pPr lvl="3" algn="r">
              <a:buNone/>
              <a:defRPr sz="1000">
                <a:solidFill>
                  <a:schemeClr val="dk1"/>
                </a:solidFill>
                <a:latin typeface="Libre Baskerville"/>
                <a:ea typeface="Libre Baskerville"/>
                <a:cs typeface="Libre Baskerville"/>
                <a:sym typeface="Libre Baskerville"/>
              </a:defRPr>
            </a:lvl4pPr>
            <a:lvl5pPr lvl="4" algn="r">
              <a:buNone/>
              <a:defRPr sz="1000">
                <a:solidFill>
                  <a:schemeClr val="dk1"/>
                </a:solidFill>
                <a:latin typeface="Libre Baskerville"/>
                <a:ea typeface="Libre Baskerville"/>
                <a:cs typeface="Libre Baskerville"/>
                <a:sym typeface="Libre Baskerville"/>
              </a:defRPr>
            </a:lvl5pPr>
            <a:lvl6pPr lvl="5" algn="r">
              <a:buNone/>
              <a:defRPr sz="1000">
                <a:solidFill>
                  <a:schemeClr val="dk1"/>
                </a:solidFill>
                <a:latin typeface="Libre Baskerville"/>
                <a:ea typeface="Libre Baskerville"/>
                <a:cs typeface="Libre Baskerville"/>
                <a:sym typeface="Libre Baskerville"/>
              </a:defRPr>
            </a:lvl6pPr>
            <a:lvl7pPr lvl="6" algn="r">
              <a:buNone/>
              <a:defRPr sz="1000">
                <a:solidFill>
                  <a:schemeClr val="dk1"/>
                </a:solidFill>
                <a:latin typeface="Libre Baskerville"/>
                <a:ea typeface="Libre Baskerville"/>
                <a:cs typeface="Libre Baskerville"/>
                <a:sym typeface="Libre Baskerville"/>
              </a:defRPr>
            </a:lvl7pPr>
            <a:lvl8pPr lvl="7" algn="r">
              <a:buNone/>
              <a:defRPr sz="1000">
                <a:solidFill>
                  <a:schemeClr val="dk1"/>
                </a:solidFill>
                <a:latin typeface="Libre Baskerville"/>
                <a:ea typeface="Libre Baskerville"/>
                <a:cs typeface="Libre Baskerville"/>
                <a:sym typeface="Libre Baskerville"/>
              </a:defRPr>
            </a:lvl8pPr>
            <a:lvl9pPr lvl="8" algn="r">
              <a:buNone/>
              <a:defRPr sz="1000">
                <a:solidFill>
                  <a:schemeClr val="dk1"/>
                </a:solidFill>
                <a:latin typeface="Libre Baskerville"/>
                <a:ea typeface="Libre Baskerville"/>
                <a:cs typeface="Libre Baskerville"/>
                <a:sym typeface="Libre Baskerville"/>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81" r:id="rId1"/>
    <p:sldLayoutId id="2147483683"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90A2F"/>
        </a:solidFill>
        <a:effectLst/>
      </p:bgPr>
    </p:bg>
    <p:spTree>
      <p:nvGrpSpPr>
        <p:cNvPr id="1" name="Shape 184"/>
        <p:cNvGrpSpPr/>
        <p:nvPr/>
      </p:nvGrpSpPr>
      <p:grpSpPr>
        <a:xfrm>
          <a:off x="0" y="0"/>
          <a:ext cx="0" cy="0"/>
          <a:chOff x="0" y="0"/>
          <a:chExt cx="0" cy="0"/>
        </a:xfrm>
      </p:grpSpPr>
      <p:sp>
        <p:nvSpPr>
          <p:cNvPr id="5" name="Rectangle 4">
            <a:extLst>
              <a:ext uri="{FF2B5EF4-FFF2-40B4-BE49-F238E27FC236}">
                <a16:creationId xmlns:a16="http://schemas.microsoft.com/office/drawing/2014/main" id="{FF553D72-87A4-169F-8F79-165D79254518}"/>
              </a:ext>
            </a:extLst>
          </p:cNvPr>
          <p:cNvSpPr/>
          <p:nvPr/>
        </p:nvSpPr>
        <p:spPr>
          <a:xfrm>
            <a:off x="1015577" y="4067683"/>
            <a:ext cx="5235630" cy="44937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solidFill>
                <a:schemeClr val="accent6"/>
              </a:solidFill>
            </a:endParaRPr>
          </a:p>
        </p:txBody>
      </p:sp>
      <p:sp>
        <p:nvSpPr>
          <p:cNvPr id="186" name="Google Shape;186;p32"/>
          <p:cNvSpPr/>
          <p:nvPr/>
        </p:nvSpPr>
        <p:spPr>
          <a:xfrm>
            <a:off x="688382" y="3994995"/>
            <a:ext cx="6563411" cy="539400"/>
          </a:xfrm>
          <a:prstGeom prst="rect">
            <a:avLst/>
          </a:prstGeom>
          <a:ln/>
        </p:spPr>
        <p:style>
          <a:lnRef idx="1">
            <a:schemeClr val="accent5"/>
          </a:lnRef>
          <a:fillRef idx="3">
            <a:schemeClr val="accent5"/>
          </a:fillRef>
          <a:effectRef idx="2">
            <a:schemeClr val="accent5"/>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2"/>
          <p:cNvSpPr txBox="1">
            <a:spLocks noGrp="1"/>
          </p:cNvSpPr>
          <p:nvPr>
            <p:ph type="subTitle" idx="1"/>
          </p:nvPr>
        </p:nvSpPr>
        <p:spPr>
          <a:xfrm>
            <a:off x="2483321" y="4057713"/>
            <a:ext cx="4359000"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sz="1400" b="1" dirty="0">
                <a:solidFill>
                  <a:srgbClr val="A90A2F"/>
                </a:solidFill>
                <a:latin typeface="Open Sans" pitchFamily="2" charset="0"/>
                <a:ea typeface="Open Sans" pitchFamily="2" charset="0"/>
                <a:cs typeface="Open Sans" pitchFamily="2" charset="0"/>
              </a:rPr>
              <a:t>Université de Louvain La Neuve, Belgique</a:t>
            </a:r>
          </a:p>
        </p:txBody>
      </p:sp>
      <p:sp>
        <p:nvSpPr>
          <p:cNvPr id="190" name="Google Shape;190;p32"/>
          <p:cNvSpPr txBox="1">
            <a:spLocks noGrp="1"/>
          </p:cNvSpPr>
          <p:nvPr>
            <p:ph type="sldNum" idx="12"/>
          </p:nvPr>
        </p:nvSpPr>
        <p:spPr>
          <a:xfrm>
            <a:off x="8259625" y="213225"/>
            <a:ext cx="450000" cy="25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13" name="Google Shape;55;p15">
            <a:extLst>
              <a:ext uri="{FF2B5EF4-FFF2-40B4-BE49-F238E27FC236}">
                <a16:creationId xmlns:a16="http://schemas.microsoft.com/office/drawing/2014/main" id="{FFCA6C00-2F9A-B6A7-BA7B-8F05989F42FC}"/>
              </a:ext>
            </a:extLst>
          </p:cNvPr>
          <p:cNvSpPr txBox="1">
            <a:spLocks noGrp="1"/>
          </p:cNvSpPr>
          <p:nvPr>
            <p:ph type="ctrTitle"/>
          </p:nvPr>
        </p:nvSpPr>
        <p:spPr>
          <a:xfrm>
            <a:off x="653181" y="2045137"/>
            <a:ext cx="7472194" cy="753770"/>
          </a:xfrm>
          <a:prstGeom prst="rect">
            <a:avLst/>
          </a:prstGeom>
          <a:effectLst>
            <a:outerShdw blurRad="63500" dist="38100" dir="2700000">
              <a:srgbClr val="000000">
                <a:alpha val="40000"/>
              </a:srgbClr>
            </a:outerShdw>
          </a:effectLst>
        </p:spPr>
        <p:txBody>
          <a:bodyPr spcFirstLastPara="1" wrap="square" lIns="91425" tIns="91425" rIns="91425" bIns="91425" anchor="ctr" anchorCtr="0">
            <a:noAutofit/>
          </a:bodyPr>
          <a:lstStyle/>
          <a:p>
            <a:pPr marL="0" lvl="0" indent="0" rtl="0">
              <a:spcBef>
                <a:spcPts val="0"/>
              </a:spcBef>
              <a:spcAft>
                <a:spcPts val="0"/>
              </a:spcAft>
              <a:buNone/>
            </a:pPr>
            <a:r>
              <a:rPr lang="fr-FR" sz="2000" dirty="0">
                <a:solidFill>
                  <a:schemeClr val="accent6"/>
                </a:solidFill>
                <a:latin typeface="Open Sans ExtraBold" pitchFamily="2" charset="0"/>
                <a:ea typeface="Open Sans ExtraBold" pitchFamily="2" charset="0"/>
                <a:cs typeface="Open Sans ExtraBold" pitchFamily="2" charset="0"/>
              </a:rPr>
              <a:t>Accompagner le développement du cycle fondamental : les enjeux de la transition école/collège</a:t>
            </a:r>
            <a:br>
              <a:rPr lang="fr-FR" sz="2000" dirty="0">
                <a:solidFill>
                  <a:schemeClr val="accent6"/>
                </a:solidFill>
                <a:latin typeface="Open Sans ExtraBold" pitchFamily="2" charset="0"/>
                <a:ea typeface="Open Sans ExtraBold" pitchFamily="2" charset="0"/>
                <a:cs typeface="Open Sans ExtraBold" pitchFamily="2" charset="0"/>
              </a:rPr>
            </a:br>
            <a:endParaRPr lang="fr-FR" sz="2000" dirty="0">
              <a:solidFill>
                <a:schemeClr val="accent6"/>
              </a:solidFill>
              <a:latin typeface="Open Sans ExtraBold" pitchFamily="2" charset="0"/>
              <a:ea typeface="Open Sans ExtraBold" pitchFamily="2" charset="0"/>
              <a:cs typeface="Open Sans ExtraBold" pitchFamily="2" charset="0"/>
            </a:endParaRPr>
          </a:p>
        </p:txBody>
      </p:sp>
      <p:sp>
        <p:nvSpPr>
          <p:cNvPr id="17" name="Google Shape;56;p15">
            <a:extLst>
              <a:ext uri="{FF2B5EF4-FFF2-40B4-BE49-F238E27FC236}">
                <a16:creationId xmlns:a16="http://schemas.microsoft.com/office/drawing/2014/main" id="{4599F444-7118-398F-6C28-EC361527D2B9}"/>
              </a:ext>
            </a:extLst>
          </p:cNvPr>
          <p:cNvSpPr txBox="1">
            <a:spLocks/>
          </p:cNvSpPr>
          <p:nvPr/>
        </p:nvSpPr>
        <p:spPr>
          <a:xfrm>
            <a:off x="661463" y="2779200"/>
            <a:ext cx="3910537" cy="102844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Karla"/>
              <a:buNone/>
              <a:defRPr sz="1600" b="0" i="0" u="none" strike="noStrike" cap="none">
                <a:solidFill>
                  <a:schemeClr val="dk1"/>
                </a:solidFill>
                <a:latin typeface="Karla"/>
                <a:ea typeface="Karla"/>
                <a:cs typeface="Karla"/>
                <a:sym typeface="Karla"/>
              </a:defRPr>
            </a:lvl1pPr>
            <a:lvl2pPr marL="914400" marR="0" lvl="1"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2pPr>
            <a:lvl3pPr marL="1371600" marR="0" lvl="2"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3pPr>
            <a:lvl4pPr marL="1828800" marR="0" lvl="3"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4pPr>
            <a:lvl5pPr marL="2286000" marR="0" lvl="4"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5pPr>
            <a:lvl6pPr marL="2743200" marR="0" lvl="5"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6pPr>
            <a:lvl7pPr marL="3200400" marR="0" lvl="6"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7pPr>
            <a:lvl8pPr marL="3657600" marR="0" lvl="7"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8pPr>
            <a:lvl9pPr marL="4114800" marR="0" lvl="8" indent="-317500" algn="ctr" rtl="0">
              <a:lnSpc>
                <a:spcPct val="100000"/>
              </a:lnSpc>
              <a:spcBef>
                <a:spcPts val="0"/>
              </a:spcBef>
              <a:spcAft>
                <a:spcPts val="0"/>
              </a:spcAft>
              <a:buClr>
                <a:schemeClr val="dk1"/>
              </a:buClr>
              <a:buSzPts val="1800"/>
              <a:buFont typeface="Karla"/>
              <a:buNone/>
              <a:defRPr sz="1800" b="0" i="0" u="none" strike="noStrike" cap="none">
                <a:solidFill>
                  <a:schemeClr val="dk1"/>
                </a:solidFill>
                <a:latin typeface="Karla"/>
                <a:ea typeface="Karla"/>
                <a:cs typeface="Karla"/>
                <a:sym typeface="Karla"/>
              </a:defRPr>
            </a:lvl9pPr>
          </a:lstStyle>
          <a:p>
            <a:pPr marL="0" indent="0"/>
            <a:r>
              <a:rPr lang="fr-FR" b="1" dirty="0">
                <a:solidFill>
                  <a:schemeClr val="accent6"/>
                </a:solidFill>
                <a:latin typeface="Open Sans" pitchFamily="2" charset="0"/>
                <a:ea typeface="Open Sans" pitchFamily="2" charset="0"/>
                <a:cs typeface="Open Sans" pitchFamily="2" charset="0"/>
              </a:rPr>
              <a:t>Professeur Xavier </a:t>
            </a:r>
            <a:r>
              <a:rPr lang="fr-FR" b="1" dirty="0" err="1">
                <a:solidFill>
                  <a:schemeClr val="accent6"/>
                </a:solidFill>
                <a:latin typeface="Open Sans" pitchFamily="2" charset="0"/>
                <a:ea typeface="Open Sans" pitchFamily="2" charset="0"/>
                <a:cs typeface="Open Sans" pitchFamily="2" charset="0"/>
              </a:rPr>
              <a:t>Roegiers</a:t>
            </a:r>
            <a:endParaRPr lang="fr-FR" b="1" dirty="0">
              <a:solidFill>
                <a:schemeClr val="accent6"/>
              </a:solidFill>
              <a:latin typeface="Open Sans" pitchFamily="2" charset="0"/>
              <a:ea typeface="Open Sans" pitchFamily="2" charset="0"/>
              <a:cs typeface="Open Sans" pitchFamily="2" charset="0"/>
            </a:endParaRPr>
          </a:p>
        </p:txBody>
      </p:sp>
      <p:pic>
        <p:nvPicPr>
          <p:cNvPr id="3" name="Image 2" descr="Une image contenant Graphique, graphisme, Police, Caractère coloré&#10;&#10;Description générée automatiquement">
            <a:extLst>
              <a:ext uri="{FF2B5EF4-FFF2-40B4-BE49-F238E27FC236}">
                <a16:creationId xmlns:a16="http://schemas.microsoft.com/office/drawing/2014/main" id="{F8D58E32-BD54-EE51-BF65-7111990B73E1}"/>
              </a:ext>
            </a:extLst>
          </p:cNvPr>
          <p:cNvPicPr>
            <a:picLocks noChangeAspect="1"/>
          </p:cNvPicPr>
          <p:nvPr/>
        </p:nvPicPr>
        <p:blipFill>
          <a:blip r:embed="rId3"/>
          <a:stretch>
            <a:fillRect/>
          </a:stretch>
        </p:blipFill>
        <p:spPr>
          <a:xfrm>
            <a:off x="661463" y="242454"/>
            <a:ext cx="2743200" cy="1099237"/>
          </a:xfrm>
          <a:prstGeom prst="rect">
            <a:avLst/>
          </a:prstGeom>
        </p:spPr>
      </p:pic>
      <p:pic>
        <p:nvPicPr>
          <p:cNvPr id="7" name="Image 6" descr="Une image contenant cercle, Police, Graphique, logo&#10;&#10;Description générée automatiquement">
            <a:extLst>
              <a:ext uri="{FF2B5EF4-FFF2-40B4-BE49-F238E27FC236}">
                <a16:creationId xmlns:a16="http://schemas.microsoft.com/office/drawing/2014/main" id="{C87B098C-180B-99BD-D72F-8198EC119EC1}"/>
              </a:ext>
            </a:extLst>
          </p:cNvPr>
          <p:cNvPicPr>
            <a:picLocks noChangeAspect="1"/>
          </p:cNvPicPr>
          <p:nvPr/>
        </p:nvPicPr>
        <p:blipFill>
          <a:blip r:embed="rId4"/>
          <a:stretch>
            <a:fillRect/>
          </a:stretch>
        </p:blipFill>
        <p:spPr>
          <a:xfrm>
            <a:off x="4881887" y="703703"/>
            <a:ext cx="1248841" cy="524514"/>
          </a:xfrm>
          <a:prstGeom prst="rect">
            <a:avLst/>
          </a:prstGeom>
        </p:spPr>
      </p:pic>
      <p:pic>
        <p:nvPicPr>
          <p:cNvPr id="9" name="Image 8" descr="Une image contenant texte, Police, Graphique, logo&#10;&#10;Description générée automatiquement">
            <a:extLst>
              <a:ext uri="{FF2B5EF4-FFF2-40B4-BE49-F238E27FC236}">
                <a16:creationId xmlns:a16="http://schemas.microsoft.com/office/drawing/2014/main" id="{C60A9BCF-90FF-8998-BDB1-83A130D6D04B}"/>
              </a:ext>
            </a:extLst>
          </p:cNvPr>
          <p:cNvPicPr>
            <a:picLocks noChangeAspect="1"/>
          </p:cNvPicPr>
          <p:nvPr/>
        </p:nvPicPr>
        <p:blipFill>
          <a:blip r:embed="rId5"/>
          <a:stretch>
            <a:fillRect/>
          </a:stretch>
        </p:blipFill>
        <p:spPr>
          <a:xfrm>
            <a:off x="3606347" y="648871"/>
            <a:ext cx="965578" cy="579346"/>
          </a:xfrm>
          <a:prstGeom prst="rect">
            <a:avLst/>
          </a:prstGeom>
        </p:spPr>
      </p:pic>
      <p:pic>
        <p:nvPicPr>
          <p:cNvPr id="1026" name="Picture 2">
            <a:extLst>
              <a:ext uri="{FF2B5EF4-FFF2-40B4-BE49-F238E27FC236}">
                <a16:creationId xmlns:a16="http://schemas.microsoft.com/office/drawing/2014/main" id="{C5342016-FE87-3BA2-1FC4-8695A11508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109" y="4050341"/>
            <a:ext cx="1725105" cy="399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000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700" y="1181297"/>
            <a:ext cx="7814821" cy="3394472"/>
          </a:xfrm>
        </p:spPr>
        <p:txBody>
          <a:bodyPr>
            <a:normAutofit/>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Dans les </a:t>
            </a:r>
            <a:r>
              <a:rPr lang="fr-FR" b="1" i="1" dirty="0">
                <a:solidFill>
                  <a:schemeClr val="dk1"/>
                </a:solidFill>
                <a:latin typeface="Open Sans" panose="020B0606030504020204" pitchFamily="34" charset="0"/>
                <a:ea typeface="Open Sans" panose="020B0606030504020204" pitchFamily="34" charset="0"/>
                <a:cs typeface="Open Sans" panose="020B0606030504020204" pitchFamily="34" charset="0"/>
              </a:rPr>
              <a:t>milieux ruraux</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 continuer à améliorer l’offre de formation, et en diversifier les formes</a:t>
            </a:r>
          </a:p>
          <a:p>
            <a:pPr marL="0" indent="0">
              <a:buNone/>
            </a:pPr>
            <a:r>
              <a:rPr lang="fr-FR" sz="900" dirty="0">
                <a:latin typeface="Open Sans" panose="020B0606030504020204" pitchFamily="34" charset="0"/>
                <a:ea typeface="Open Sans" panose="020B0606030504020204" pitchFamily="34" charset="0"/>
                <a:cs typeface="Open Sans" panose="020B0606030504020204" pitchFamily="34" charset="0"/>
              </a:rPr>
              <a:t>  </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Là où l’offre le permet, et notamment dans les </a:t>
            </a:r>
            <a:r>
              <a:rPr lang="fr-FR" b="1" i="1" dirty="0">
                <a:solidFill>
                  <a:schemeClr val="dk1"/>
                </a:solidFill>
                <a:latin typeface="Open Sans" panose="020B0606030504020204" pitchFamily="34" charset="0"/>
                <a:ea typeface="Open Sans" panose="020B0606030504020204" pitchFamily="34" charset="0"/>
                <a:cs typeface="Open Sans" panose="020B0606030504020204" pitchFamily="34" charset="0"/>
              </a:rPr>
              <a:t>milieux urbains</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 promouvoir la régulation des inscriptions par l’État, pour des raisons d’équité </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p>
        </p:txBody>
      </p:sp>
      <p:sp>
        <p:nvSpPr>
          <p:cNvPr id="7" name="Titre 1">
            <a:extLst>
              <a:ext uri="{FF2B5EF4-FFF2-40B4-BE49-F238E27FC236}">
                <a16:creationId xmlns:a16="http://schemas.microsoft.com/office/drawing/2014/main" id="{E2A958A0-5840-C655-C726-BF6E704C437D}"/>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A3. L’inscription des élèves dans les écoles</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8608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buNone/>
            </a:pPr>
            <a:endParaRPr lang="fr-FR" sz="30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a:p>
            <a:pPr algn="ctr">
              <a:buNone/>
            </a:pPr>
            <a:r>
              <a:rPr lang="fr-FR" sz="33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 Les paramètres </a:t>
            </a:r>
          </a:p>
          <a:p>
            <a:pPr algn="ctr">
              <a:buNone/>
            </a:pPr>
            <a:r>
              <a:rPr lang="fr-FR" sz="33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de nature curriculaire</a:t>
            </a:r>
          </a:p>
        </p:txBody>
      </p:sp>
    </p:spTree>
    <p:extLst>
      <p:ext uri="{BB962C8B-B14F-4D97-AF65-F5344CB8AC3E}">
        <p14:creationId xmlns:p14="http://schemas.microsoft.com/office/powerpoint/2010/main" val="3530720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 Les paramètres de nature curriculaire</a:t>
            </a:r>
            <a:endParaRPr lang="fr-FR" sz="2700"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noAutofit/>
          </a:bodyPr>
          <a:lstStyle/>
          <a:p>
            <a:pPr marL="385763" indent="-385763">
              <a:spcBef>
                <a:spcPts val="450"/>
              </a:spcBef>
              <a:buNone/>
            </a:pP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B1. La conception des programmes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85763" indent="-385763">
              <a:spcBef>
                <a:spcPts val="450"/>
              </a:spcBef>
              <a:buNone/>
            </a:pP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B2. La notion de tronc commun</a:t>
            </a:r>
          </a:p>
          <a:p>
            <a:pPr marL="385763" indent="-385763">
              <a:spcBef>
                <a:spcPts val="450"/>
              </a:spcBef>
              <a:buNone/>
            </a:pP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B3. L’éducation de base (9/10 années)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spcBef>
                <a:spcPts val="450"/>
              </a:spcBef>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B4.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La philosophie des programmes scolaires</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spcBef>
                <a:spcPts val="450"/>
              </a:spcBef>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B5.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La gestion de l’hétérogénéité des élèves</a:t>
            </a:r>
            <a:endPar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85763" indent="-385763">
              <a:spcBef>
                <a:spcPts val="450"/>
              </a:spcBef>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B6.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La langue d’enseignement</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spcBef>
                <a:spcPts val="900"/>
              </a:spcBef>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B7.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L’utilisation des TIC</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spcBef>
                <a:spcPts val="450"/>
              </a:spcBef>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B8.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La préoccupation de développement durable</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53416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rPr>
              <a:t>B1. La conception des programmes</a:t>
            </a:r>
            <a:r>
              <a:rPr lang="en-GB"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En matière de curriculums/de programmes scolaires, leur caractère </a:t>
            </a:r>
            <a:r>
              <a:rPr lang="fr-FR" b="1" dirty="0">
                <a:latin typeface="Open Sans" panose="020B0606030504020204" pitchFamily="34" charset="0"/>
                <a:ea typeface="Open Sans" panose="020B0606030504020204" pitchFamily="34" charset="0"/>
                <a:cs typeface="Open Sans" panose="020B0606030504020204" pitchFamily="34" charset="0"/>
              </a:rPr>
              <a:t>adapté</a:t>
            </a:r>
            <a:r>
              <a:rPr lang="fr-FR" dirty="0">
                <a:latin typeface="Open Sans" panose="020B0606030504020204" pitchFamily="34" charset="0"/>
                <a:ea typeface="Open Sans" panose="020B0606030504020204" pitchFamily="34" charset="0"/>
                <a:cs typeface="Open Sans" panose="020B0606030504020204" pitchFamily="34" charset="0"/>
              </a:rPr>
              <a:t> (au contexte, au niveau), constitue un facteur essentiel de la qualité de l’offre éducative.</a:t>
            </a:r>
            <a:r>
              <a:rPr lang="en-GB" dirty="0">
                <a:latin typeface="Open Sans" panose="020B0606030504020204" pitchFamily="34" charset="0"/>
                <a:ea typeface="Open Sans" panose="020B0606030504020204" pitchFamily="34" charset="0"/>
                <a:cs typeface="Open Sans" panose="020B0606030504020204" pitchFamily="34" charset="0"/>
              </a:rPr>
              <a:t> </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Or tant l’importation de curriculum tout faits, que la centralisation des programmes restent une tendance lourde dans la Francophonie.</a:t>
            </a:r>
          </a:p>
        </p:txBody>
      </p:sp>
    </p:spTree>
    <p:extLst>
      <p:ext uri="{BB962C8B-B14F-4D97-AF65-F5344CB8AC3E}">
        <p14:creationId xmlns:p14="http://schemas.microsoft.com/office/powerpoint/2010/main" val="3382722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rPr>
              <a:t>B1. La conception des programmes</a:t>
            </a:r>
            <a:r>
              <a:rPr lang="en-GB"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lstStyle/>
          <a:p>
            <a:pPr marL="0" indent="0">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marL="0" indent="0">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Donner progressivement une marge de manœuvre aux régions en matière de programmes scolaires de l’éducation de base</a:t>
            </a:r>
          </a:p>
          <a:p>
            <a:pPr marL="0" indent="0">
              <a:buNone/>
            </a:pPr>
            <a:r>
              <a:rPr lang="en-GB" sz="900" dirty="0">
                <a:latin typeface="Open Sans" panose="020B0606030504020204" pitchFamily="34" charset="0"/>
                <a:ea typeface="Open Sans" panose="020B0606030504020204" pitchFamily="34" charset="0"/>
                <a:cs typeface="Open Sans" panose="020B0606030504020204" pitchFamily="34" charset="0"/>
              </a:rPr>
              <a:t> </a:t>
            </a:r>
            <a:endParaRPr lang="fr-FR" sz="900"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 mais </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sous le pilotage du niveau central, notamment avec une évaluation des tendances observées dans les régions</a:t>
            </a:r>
          </a:p>
        </p:txBody>
      </p:sp>
    </p:spTree>
    <p:extLst>
      <p:ext uri="{BB962C8B-B14F-4D97-AF65-F5344CB8AC3E}">
        <p14:creationId xmlns:p14="http://schemas.microsoft.com/office/powerpoint/2010/main" val="362418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rPr>
              <a:t>B1. La conception des programmes</a:t>
            </a:r>
            <a:r>
              <a:rPr lang="en-GB"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lstStyle/>
          <a:p>
            <a:pPr marL="0" indent="0">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marL="0" indent="0">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Marge de manœuvre jusqu’à 20 - 25% pour l’école,  et 10 - 15% pour le collège</a:t>
            </a:r>
          </a:p>
          <a:p>
            <a:endParaRPr lang="fr-FR" sz="900" dirty="0">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Cette diversification ne peut </a:t>
            </a:r>
            <a:r>
              <a:rPr lang="fr-FR" b="1" i="1" dirty="0">
                <a:solidFill>
                  <a:schemeClr val="dk1"/>
                </a:solidFill>
                <a:latin typeface="Open Sans" panose="020B0606030504020204" pitchFamily="34" charset="0"/>
                <a:ea typeface="Open Sans" panose="020B0606030504020204" pitchFamily="34" charset="0"/>
                <a:cs typeface="Open Sans" panose="020B0606030504020204" pitchFamily="34" charset="0"/>
              </a:rPr>
              <a:t>jamais</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 se faire au détriment de la langue d’enseignement</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0121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B2. Le tronc commun</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contenu 2">
            <a:extLst>
              <a:ext uri="{FF2B5EF4-FFF2-40B4-BE49-F238E27FC236}">
                <a16:creationId xmlns:a16="http://schemas.microsoft.com/office/drawing/2014/main" id="{1F96DE91-E2CD-1AB7-A8B7-D0618F8FE27B}"/>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marL="0" indent="0">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marL="0" indent="0">
              <a:buFont typeface="Karla"/>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Une répartition précoce en filières (pays germaniques et d’Europe centrale) produit en général plus d’inégalités, même s’il existe quelques exceptions</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Donc, diversifier dans le sens d’orienter plus tôt dans la scolarité est source de renforcement des inégalités et de cloisonnement disciplinaire. </a:t>
            </a:r>
            <a:endParaRPr lang="fr-BE"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sz="9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4973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B2. Le tronc commun</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normAutofit/>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Diversifier les </a:t>
            </a:r>
            <a:r>
              <a:rPr lang="fr-FR" dirty="0">
                <a:latin typeface="Open Sans" panose="020B0606030504020204" pitchFamily="34" charset="0"/>
                <a:ea typeface="Open Sans" panose="020B0606030504020204" pitchFamily="34" charset="0"/>
                <a:cs typeface="Open Sans" panose="020B0606030504020204" pitchFamily="34" charset="0"/>
              </a:rPr>
              <a:t>filières</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 mais seulement après le collège</a:t>
            </a:r>
            <a:r>
              <a:rPr lang="fr-FR" dirty="0">
                <a:latin typeface="Open Sans" panose="020B0606030504020204" pitchFamily="34" charset="0"/>
                <a:ea typeface="Open Sans" panose="020B0606030504020204" pitchFamily="34" charset="0"/>
                <a:cs typeface="Open Sans" panose="020B0606030504020204" pitchFamily="34" charset="0"/>
              </a:rPr>
              <a:t> </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Ne mettre en place que des filières où on peut contrôler le processus du début à la fin : analyse des besoins de la filière, formation et recrutement des enseignants, programmes, manuels, matériel didactique, évaluation…</a:t>
            </a:r>
            <a:endParaRPr lang="fr-BE" dirty="0">
              <a:latin typeface="Open Sans" panose="020B0606030504020204" pitchFamily="34" charset="0"/>
              <a:ea typeface="Open Sans" panose="020B0606030504020204" pitchFamily="34" charset="0"/>
              <a:cs typeface="Open Sans" panose="020B0606030504020204" pitchFamily="34" charset="0"/>
            </a:endParaRPr>
          </a:p>
          <a:p>
            <a:endParaRPr lang="fr-FR" dirty="0"/>
          </a:p>
          <a:p>
            <a:endParaRPr lang="fr-FR" dirty="0"/>
          </a:p>
        </p:txBody>
      </p:sp>
    </p:spTree>
    <p:extLst>
      <p:ext uri="{BB962C8B-B14F-4D97-AF65-F5344CB8AC3E}">
        <p14:creationId xmlns:p14="http://schemas.microsoft.com/office/powerpoint/2010/main" val="346505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B3. Le fondamental comme entité</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r>
              <a:rPr lang="en-GB" sz="2400" b="1" dirty="0" err="1">
                <a:solidFill>
                  <a:srgbClr val="A90A2F"/>
                </a:solidFill>
                <a:latin typeface="Open Sans" panose="020B0606030504020204" pitchFamily="34" charset="0"/>
                <a:ea typeface="Open Sans" panose="020B0606030504020204" pitchFamily="34" charset="0"/>
                <a:cs typeface="Open Sans" panose="020B0606030504020204" pitchFamily="34" charset="0"/>
              </a:rPr>
              <a:t>curriculaire</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r>
              <a:rPr lang="en-GB" sz="2400" b="1" dirty="0" err="1">
                <a:solidFill>
                  <a:srgbClr val="A90A2F"/>
                </a:solidFill>
                <a:latin typeface="Open Sans" panose="020B0606030504020204" pitchFamily="34" charset="0"/>
                <a:ea typeface="Open Sans" panose="020B0606030504020204" pitchFamily="34" charset="0"/>
                <a:cs typeface="Open Sans" panose="020B0606030504020204" pitchFamily="34" charset="0"/>
              </a:rPr>
              <a:t>cohérente</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a:xfrm>
            <a:off x="311700" y="1472986"/>
            <a:ext cx="8520600" cy="3416400"/>
          </a:xfrm>
        </p:spPr>
        <p:txBody>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Nécessité reconnue par tous</a:t>
            </a:r>
          </a:p>
          <a:p>
            <a:r>
              <a:rPr lang="fr-FR" dirty="0">
                <a:latin typeface="Open Sans" panose="020B0606030504020204" pitchFamily="34" charset="0"/>
                <a:ea typeface="Open Sans" panose="020B0606030504020204" pitchFamily="34" charset="0"/>
                <a:cs typeface="Open Sans" panose="020B0606030504020204" pitchFamily="34" charset="0"/>
              </a:rPr>
              <a:t>La révision des curriculums est un passage obligé pour sa réussite (surtout réflexion sur les profils de sortie).</a:t>
            </a:r>
          </a:p>
          <a:p>
            <a:r>
              <a:rPr lang="fr-FR" dirty="0">
                <a:latin typeface="Open Sans" panose="020B0606030504020204" pitchFamily="34" charset="0"/>
                <a:ea typeface="Open Sans" panose="020B0606030504020204" pitchFamily="34" charset="0"/>
                <a:cs typeface="Open Sans" panose="020B0606030504020204" pitchFamily="34" charset="0"/>
              </a:rPr>
              <a:t>Le fondamental, ce n’est pas un titre, il ne se décrète pas, </a:t>
            </a:r>
            <a:r>
              <a:rPr lang="fr-FR" b="1" dirty="0">
                <a:latin typeface="Open Sans" panose="020B0606030504020204" pitchFamily="34" charset="0"/>
                <a:ea typeface="Open Sans" panose="020B0606030504020204" pitchFamily="34" charset="0"/>
                <a:cs typeface="Open Sans" panose="020B0606030504020204" pitchFamily="34" charset="0"/>
              </a:rPr>
              <a:t>il se construit</a:t>
            </a:r>
            <a:r>
              <a:rPr lang="fr-FR" dirty="0">
                <a:latin typeface="Open Sans" panose="020B0606030504020204" pitchFamily="34" charset="0"/>
                <a:ea typeface="Open Sans" panose="020B0606030504020204" pitchFamily="34" charset="0"/>
                <a:cs typeface="Open Sans" panose="020B0606030504020204" pitchFamily="34" charset="0"/>
              </a:rPr>
              <a:t>.</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982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B3. Le fondamental comme entité</a:t>
            </a:r>
            <a:r>
              <a:rPr lang="en-GB"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r>
              <a:rPr lang="en-GB" sz="2700" b="1" dirty="0" err="1">
                <a:solidFill>
                  <a:srgbClr val="A90A2F"/>
                </a:solidFill>
                <a:latin typeface="Open Sans" panose="020B0606030504020204" pitchFamily="34" charset="0"/>
                <a:ea typeface="Open Sans" panose="020B0606030504020204" pitchFamily="34" charset="0"/>
                <a:cs typeface="Open Sans" panose="020B0606030504020204" pitchFamily="34" charset="0"/>
              </a:rPr>
              <a:t>curriculaire</a:t>
            </a:r>
            <a:r>
              <a:rPr lang="en-GB"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r>
              <a:rPr lang="en-GB" sz="2700" b="1" dirty="0" err="1">
                <a:solidFill>
                  <a:srgbClr val="A90A2F"/>
                </a:solidFill>
                <a:latin typeface="Open Sans" panose="020B0606030504020204" pitchFamily="34" charset="0"/>
                <a:ea typeface="Open Sans" panose="020B0606030504020204" pitchFamily="34" charset="0"/>
                <a:cs typeface="Open Sans" panose="020B0606030504020204" pitchFamily="34" charset="0"/>
              </a:rPr>
              <a:t>cohérente</a:t>
            </a:r>
            <a:endPar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contenu 2">
            <a:extLst>
              <a:ext uri="{FF2B5EF4-FFF2-40B4-BE49-F238E27FC236}">
                <a16:creationId xmlns:a16="http://schemas.microsoft.com/office/drawing/2014/main" id="{F6F68B41-E468-3722-3773-9AB61FF87705}"/>
              </a:ext>
            </a:extLst>
          </p:cNvPr>
          <p:cNvSpPr txBox="1">
            <a:spLocks/>
          </p:cNvSpPr>
          <p:nvPr/>
        </p:nvSpPr>
        <p:spPr>
          <a:xfrm>
            <a:off x="311700" y="1472986"/>
            <a:ext cx="8520600" cy="22808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     </a:t>
            </a:r>
          </a:p>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A. Les curricula</a:t>
            </a:r>
          </a:p>
          <a:p>
            <a:pPr>
              <a:buFont typeface="Karla"/>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Les curricula doivent absolument être rédigés sous forme de profils de sortie école/collège (ce qu’on attend que l’élève puisse faire), beaucoup plus qu’en termes de contenus</a:t>
            </a:r>
          </a:p>
          <a:p>
            <a:r>
              <a:rPr lang="en-GB" dirty="0">
                <a:latin typeface="Open Sans" panose="020B0606030504020204" pitchFamily="34" charset="0"/>
                <a:ea typeface="Open Sans" panose="020B0606030504020204" pitchFamily="34" charset="0"/>
                <a:cs typeface="Open Sans" panose="020B0606030504020204" pitchFamily="34" charset="0"/>
              </a:rPr>
              <a:t> </a:t>
            </a:r>
            <a:r>
              <a:rPr lang="fr-FR" sz="1800" dirty="0">
                <a:latin typeface="Open Sans" panose="020B0606030504020204" pitchFamily="34" charset="0"/>
                <a:ea typeface="Open Sans" panose="020B0606030504020204" pitchFamily="34" charset="0"/>
                <a:cs typeface="Open Sans" panose="020B0606030504020204" pitchFamily="34" charset="0"/>
              </a:rPr>
              <a:t>Renforcer l’articulation des curriculums et envisager une harmonisation dans certaines disciplines (sciences, maths, langues étrangères)</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98374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0680" y="629644"/>
            <a:ext cx="6172200" cy="994172"/>
          </a:xfrm>
        </p:spPr>
        <p:txBody>
          <a:bodyPr>
            <a:normAutofit fontScale="90000"/>
          </a:bodyPr>
          <a:lstStyle/>
          <a:p>
            <a:pPr algn="ctr"/>
            <a:r>
              <a:rPr lang="fr-FR" b="1" dirty="0">
                <a:solidFill>
                  <a:srgbClr val="C00000"/>
                </a:solidFill>
                <a:latin typeface="Open Sans" panose="020B0606030504020204" pitchFamily="34" charset="0"/>
                <a:ea typeface="Open Sans" panose="020B0606030504020204" pitchFamily="34" charset="0"/>
                <a:cs typeface="Open Sans" panose="020B0606030504020204" pitchFamily="34" charset="0"/>
              </a:rPr>
              <a:t>Examen de quelques paramètres relatifs à la transition école/collège</a:t>
            </a:r>
          </a:p>
        </p:txBody>
      </p:sp>
      <p:sp>
        <p:nvSpPr>
          <p:cNvPr id="3" name="Espace réservé du contenu 2"/>
          <p:cNvSpPr>
            <a:spLocks noGrp="1"/>
          </p:cNvSpPr>
          <p:nvPr>
            <p:ph idx="1"/>
          </p:nvPr>
        </p:nvSpPr>
        <p:spPr>
          <a:xfrm>
            <a:off x="443675" y="1623816"/>
            <a:ext cx="8520600" cy="3416400"/>
          </a:xfrm>
        </p:spPr>
        <p:txBody>
          <a:bodyPr>
            <a:normAutofit/>
          </a:bodyPr>
          <a:lstStyle/>
          <a:p>
            <a:pPr>
              <a:buNone/>
            </a:pPr>
            <a:endParaRPr lang="fr-FR" b="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pPr>
              <a:buNone/>
            </a:pPr>
            <a:r>
              <a:rPr lang="fr-FR" b="1" dirty="0">
                <a:solidFill>
                  <a:schemeClr val="tx1"/>
                </a:solidFill>
                <a:latin typeface="Open Sans" panose="020B0606030504020204" pitchFamily="34" charset="0"/>
                <a:ea typeface="Open Sans" panose="020B0606030504020204" pitchFamily="34" charset="0"/>
                <a:cs typeface="Open Sans" panose="020B0606030504020204" pitchFamily="34" charset="0"/>
              </a:rPr>
              <a:t>A. Les paramètres de nature institutionnelle</a:t>
            </a:r>
          </a:p>
          <a:p>
            <a:pPr>
              <a:buNone/>
            </a:pPr>
            <a:r>
              <a:rPr lang="fr-FR" b="1" dirty="0">
                <a:solidFill>
                  <a:schemeClr val="tx1"/>
                </a:solidFill>
                <a:latin typeface="Open Sans" panose="020B0606030504020204" pitchFamily="34" charset="0"/>
                <a:ea typeface="Open Sans" panose="020B0606030504020204" pitchFamily="34" charset="0"/>
                <a:cs typeface="Open Sans" panose="020B0606030504020204" pitchFamily="34" charset="0"/>
              </a:rPr>
              <a:t>B. Les paramètres de nature curriculaire</a:t>
            </a:r>
          </a:p>
          <a:p>
            <a:pPr>
              <a:buNone/>
            </a:pPr>
            <a:endParaRPr lang="fr-FR"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pPr>
              <a:buNone/>
            </a:pPr>
            <a:r>
              <a:rPr lang="fr-FR" sz="1350"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(Sur la base de documents présentés à la CONFEMEN en avril 2013)</a:t>
            </a:r>
          </a:p>
          <a:p>
            <a:pPr>
              <a:buNone/>
            </a:pPr>
            <a:endParaRPr lang="fr-FR" i="1" dirty="0">
              <a:solidFill>
                <a:srgbClr val="660066"/>
              </a:solidFill>
            </a:endParaRPr>
          </a:p>
        </p:txBody>
      </p:sp>
    </p:spTree>
    <p:extLst>
      <p:ext uri="{BB962C8B-B14F-4D97-AF65-F5344CB8AC3E}">
        <p14:creationId xmlns:p14="http://schemas.microsoft.com/office/powerpoint/2010/main" val="929625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8AFAB8DD-6F61-8A3A-34B0-88740E689A7F}"/>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B3. Le fondamental comme entité curriculaire cohérente</a:t>
            </a:r>
          </a:p>
        </p:txBody>
      </p:sp>
      <p:sp>
        <p:nvSpPr>
          <p:cNvPr id="7" name="Espace réservé du contenu 2">
            <a:extLst>
              <a:ext uri="{FF2B5EF4-FFF2-40B4-BE49-F238E27FC236}">
                <a16:creationId xmlns:a16="http://schemas.microsoft.com/office/drawing/2014/main" id="{D24961FA-453C-C1B2-CAE9-8FC75105F94A}"/>
              </a:ext>
            </a:extLst>
          </p:cNvPr>
          <p:cNvSpPr txBox="1">
            <a:spLocks/>
          </p:cNvSpPr>
          <p:nvPr/>
        </p:nvSpPr>
        <p:spPr>
          <a:xfrm>
            <a:off x="311700" y="1472985"/>
            <a:ext cx="8520600" cy="28558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     </a:t>
            </a:r>
          </a:p>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B. Préparation à l’EFPT</a:t>
            </a:r>
          </a:p>
          <a:p>
            <a:pPr>
              <a:buFont typeface="Karla"/>
              <a:buNone/>
            </a:pPr>
            <a:endParaRPr lang="fr-FR" sz="900"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Renforcer la transition primaire/collège, en prenant contact avec le monde du travail et en appuyant les initiatives locales ayant un caractère très concret.</a:t>
            </a:r>
          </a:p>
          <a:p>
            <a:r>
              <a:rPr lang="fr-FR" sz="1800" dirty="0">
                <a:solidFill>
                  <a:schemeClr val="dk1"/>
                </a:solidFill>
              </a:rPr>
              <a:t>Promouvoir toute initiative visant à valoriser les élèves qui se destinent à l’EFPT et à </a:t>
            </a:r>
            <a:r>
              <a:rPr lang="fr-FR" sz="1800" dirty="0"/>
              <a:t>préparer l’insertion socioprofessionnelle (entreprenariat)</a:t>
            </a:r>
            <a:r>
              <a:rPr lang="en-GB" sz="1800" dirty="0"/>
              <a:t> </a:t>
            </a:r>
            <a:r>
              <a:rPr lang="fr-FR" sz="1800" dirty="0"/>
              <a:t> </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Espace réservé du contenu 18">
            <a:extLst>
              <a:ext uri="{FF2B5EF4-FFF2-40B4-BE49-F238E27FC236}">
                <a16:creationId xmlns:a16="http://schemas.microsoft.com/office/drawing/2014/main" id="{F4A9E589-15B6-4193-5743-6394C57578D4}"/>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3374938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1700" y="1152475"/>
            <a:ext cx="8520600" cy="2439137"/>
          </a:xfrm>
        </p:spPr>
        <p:txBody>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Intérêt des plans décennaux de l’éducation</a:t>
            </a:r>
          </a:p>
          <a:p>
            <a:r>
              <a:rPr lang="fr-FR" dirty="0">
                <a:latin typeface="Open Sans" panose="020B0606030504020204" pitchFamily="34" charset="0"/>
                <a:ea typeface="Open Sans" panose="020B0606030504020204" pitchFamily="34" charset="0"/>
                <a:cs typeface="Open Sans" panose="020B0606030504020204" pitchFamily="34" charset="0"/>
              </a:rPr>
              <a:t>Tendance de + en + nette de proposer aux élèves des situations d’intégration des acquis (disciplinaires ou interdisciplinaires)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cf</a:t>
            </a:r>
            <a:r>
              <a:rPr lang="en-GB" dirty="0">
                <a:latin typeface="Open Sans" panose="020B0606030504020204" pitchFamily="34" charset="0"/>
                <a:ea typeface="Open Sans" panose="020B0606030504020204" pitchFamily="34" charset="0"/>
                <a:cs typeface="Open Sans" panose="020B0606030504020204" pitchFamily="34" charset="0"/>
              </a:rPr>
              <a:t> Bac</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Gain en pertinence, efficacité et équité </a:t>
            </a:r>
          </a:p>
          <a:p>
            <a:r>
              <a:rPr lang="fr-FR" dirty="0">
                <a:latin typeface="Open Sans" panose="020B0606030504020204" pitchFamily="34" charset="0"/>
                <a:ea typeface="Open Sans" panose="020B0606030504020204" pitchFamily="34" charset="0"/>
                <a:cs typeface="Open Sans" panose="020B0606030504020204" pitchFamily="34" charset="0"/>
              </a:rPr>
              <a:t>L’obstacle principal est la méconnaissance de l’approche de la part des décideurs</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p>
        </p:txBody>
      </p:sp>
      <p:sp>
        <p:nvSpPr>
          <p:cNvPr id="4" name="Titre 1">
            <a:extLst>
              <a:ext uri="{FF2B5EF4-FFF2-40B4-BE49-F238E27FC236}">
                <a16:creationId xmlns:a16="http://schemas.microsoft.com/office/drawing/2014/main" id="{A3C1AB0D-BB02-25CD-97E2-B690B4352599}"/>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B4. La philosophie des programmes scolaires </a:t>
            </a:r>
          </a:p>
        </p:txBody>
      </p:sp>
    </p:spTree>
    <p:extLst>
      <p:ext uri="{BB962C8B-B14F-4D97-AF65-F5344CB8AC3E}">
        <p14:creationId xmlns:p14="http://schemas.microsoft.com/office/powerpoint/2010/main" val="3797847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B4. La philosophie des programmes scolaires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520600"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Être au clair sur les différentes composantes du curriculum (profil de sortie, formation des enseignants, apprentissages/didactique(s), évaluation, manuels scolaires…)</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Consolider les articulations entre ces composantes et en faire un tout cohérent et opérationnel, en partant de ce qui est attendu au collège et puis ce qui est attendu au primaire</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79364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B4. La philosophie des programmes scolaires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520600"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Élargir la concertation à tous les acteurs du système éducatif, mais aussi à la société civile, aux partenaires sociaux et au monde académique</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Diversifier la production des outils à l’échelle régionale et locale, mais en gardant les principes communs</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Développer/Renforcer l’expertise nationale </a:t>
            </a:r>
          </a:p>
          <a:p>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6338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B5. La gestion de l’hétérogénéité des élèves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Avancée dans la prise en compte des enfants à besoins spécifiques (éducation inclusive) </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Par contre, en matière d’appui aux élèves en difficulté, la situation semble piétiner</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On est souvent dans une logique de cours payants, qui met à mal les principes d’équité. </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54079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B5. La gestion de l’hétérogénéité des élèves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Appuyer les initiatives locales en matière de gestion de l’hétérogénéité, dans leur diversité</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Valoriser celles qui préparent les élèves à l’EFTP, en évitant que l’EFTP ne soit perçue comme une forme de relégation</a:t>
            </a: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6609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B5. La gestion de l’hétérogénéité des élèves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Interdire, par la voie législative, que des enseignants dispensent des cours privés à leurs propres élèves, car ces pratiques tirent l’ensemble du système éducatif vers le bas</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Mieux identifier les élèves à risques de difficultés scolaires : diagnostiquer pour mieux intervenir, toujours le + en amont possible (école)</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09036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B6. La langue d’enseignement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Une inflation du nbre de langues est un désastre</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Il existe deux nécessités conjointes :</a:t>
            </a:r>
          </a:p>
          <a:p>
            <a:pPr>
              <a:buFont typeface="+mj-lt"/>
              <a:buAutoNum type="arabicPeriod"/>
            </a:pP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Celle de diversifier les langues dans le primaire (langue d’insertion)</a:t>
            </a:r>
          </a:p>
          <a:p>
            <a:pPr>
              <a:buFont typeface="+mj-lt"/>
              <a:buAutoNum type="arabicPeriod"/>
            </a:pP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Besoin d’améliorer les capacités des élèves dans la langue de scolarisation  (notion de “langue de référence”)</a:t>
            </a:r>
          </a:p>
          <a:p>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41348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B6. La langue d’enseignement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Privilégier une langue d’insertion en tout début de scolarisation (langue maternelle) ainsi que, en cas d’absolue nécessité, une deuxième langue maternelle, selon le contexte et les lois en vigueur dans le pays </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Privilégier une langue unique de scolarisation pendant les 5 années des apprentissages de l’école primaire (= langue de référence)</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1619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B6. La langue d’enseignement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Bien distinguer les besoins à chaque niveau</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4 à 6 ans : diversifier les langues dans le préscolaire (langue d’insertion)</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7 à 11 ans : mettre tout l’accent sur la maîtrise de la langue de scolarisation/d’enseignement</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Introduction prudente de langues étrangères à partir du collège</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8117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a:buNone/>
            </a:pPr>
            <a:endParaRPr lang="fr-FR" sz="3000" b="1" dirty="0"/>
          </a:p>
          <a:p>
            <a:pPr algn="ctr">
              <a:buNone/>
            </a:pPr>
            <a:r>
              <a:rPr lang="fr-FR" sz="33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A. Les paramètres </a:t>
            </a:r>
          </a:p>
          <a:p>
            <a:pPr algn="ctr">
              <a:buNone/>
            </a:pPr>
            <a:r>
              <a:rPr lang="fr-FR" sz="33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de nature institutionnelle</a:t>
            </a:r>
          </a:p>
        </p:txBody>
      </p:sp>
    </p:spTree>
    <p:extLst>
      <p:ext uri="{BB962C8B-B14F-4D97-AF65-F5344CB8AC3E}">
        <p14:creationId xmlns:p14="http://schemas.microsoft.com/office/powerpoint/2010/main" val="3497500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B6. La langue d’enseignement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Pistes de réflexion et d’action</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Pour une bonne orientation, envisager une étude sur le rôle des langues sur le plan pédagogique, menée en dehors de toute considération politique. Prendre appui sur le programme ELAN (OIF et autres partenaires)</a:t>
            </a:r>
          </a:p>
        </p:txBody>
      </p:sp>
    </p:spTree>
    <p:extLst>
      <p:ext uri="{BB962C8B-B14F-4D97-AF65-F5344CB8AC3E}">
        <p14:creationId xmlns:p14="http://schemas.microsoft.com/office/powerpoint/2010/main" val="3475888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B7. L’utilisation des TIC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La tendance générale est de privilégier les TIC comme « outil au service d’autres disciplines » (au-delà d’une initiation qui peut se faire au sein d’un cours dédié à cet effet)</a:t>
            </a:r>
          </a:p>
          <a:p>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La technologie commence à donner des éléments de réponse à la question du déficit en alimentation électrique (dynamos, énergie solaire…).</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0148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B7. L’utilisation des TIC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351533"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Valoriser toute initiative visant à rendre les TIC accessibles aux élèves, en particulier les plus vulnérables </a:t>
            </a:r>
          </a:p>
          <a:p>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Promouvoir l’utilisation des TIC comme un outil au service des disciplines, plutôt que comme une nouvelle discipline </a:t>
            </a:r>
          </a:p>
          <a:p>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Utiliser les TIC dans la gouvernance du système éducatif, et comme médium dans  la formation initiale et continue des enseignants</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54426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B8. La préoccupation de développement durable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520600"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Il y a une prise en compte du développement durable dans les curriculums. </a:t>
            </a:r>
          </a:p>
          <a:p>
            <a:r>
              <a:rPr lang="fr-FR" dirty="0">
                <a:latin typeface="Open Sans" panose="020B0606030504020204" pitchFamily="34" charset="0"/>
                <a:ea typeface="Open Sans" panose="020B0606030504020204" pitchFamily="34" charset="0"/>
                <a:cs typeface="Open Sans" panose="020B0606030504020204" pitchFamily="34" charset="0"/>
              </a:rPr>
              <a:t>Ceci ne veut pas dire que l’on observe des changements de comportement des élèves.</a:t>
            </a:r>
          </a:p>
          <a:p>
            <a:r>
              <a:rPr lang="fr-FR" dirty="0">
                <a:latin typeface="Open Sans" panose="020B0606030504020204" pitchFamily="34" charset="0"/>
                <a:ea typeface="Open Sans" panose="020B0606030504020204" pitchFamily="34" charset="0"/>
                <a:cs typeface="Open Sans" panose="020B0606030504020204" pitchFamily="34" charset="0"/>
              </a:rPr>
              <a:t>Absence de lien de ces apprentissages avec l’évaluation ou un profil de sortie.</a:t>
            </a:r>
          </a:p>
          <a:p>
            <a:r>
              <a:rPr lang="fr-FR" dirty="0">
                <a:latin typeface="Open Sans" panose="020B0606030504020204" pitchFamily="34" charset="0"/>
                <a:ea typeface="Open Sans" panose="020B0606030504020204" pitchFamily="34" charset="0"/>
                <a:cs typeface="Open Sans" panose="020B0606030504020204" pitchFamily="34" charset="0"/>
              </a:rPr>
              <a:t>Les dimensions sociale et éthique devraient faire l’objet d’un traitement spécifique.  </a:t>
            </a:r>
          </a:p>
          <a:p>
            <a:endParaRPr lang="fr-FR"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4956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B8. La préoccupation de développement durable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520600"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Appuyer toute initiative locale visant au développement durable, en évitant d’affaiblir les apprentissages fondamentaux`</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Appuyer toute initiative locale visant à réaliser des économies d’énergie et d’eau dans les établissements scolaires</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3984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9BBAC9FF-4FE3-9B78-A676-61DBCE13DA08}"/>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pPr>
              <a:lnSpc>
                <a:spcPts val="3000"/>
              </a:lnSpc>
            </a:pP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B8. La préoccupation de développement durable </a:t>
            </a:r>
          </a:p>
        </p:txBody>
      </p:sp>
      <p:sp>
        <p:nvSpPr>
          <p:cNvPr id="7" name="Espace réservé du contenu 2">
            <a:extLst>
              <a:ext uri="{FF2B5EF4-FFF2-40B4-BE49-F238E27FC236}">
                <a16:creationId xmlns:a16="http://schemas.microsoft.com/office/drawing/2014/main" id="{F2CDEF58-2D5B-DDE0-7C7A-9917BDD351A9}"/>
              </a:ext>
            </a:extLst>
          </p:cNvPr>
          <p:cNvSpPr txBox="1">
            <a:spLocks/>
          </p:cNvSpPr>
          <p:nvPr/>
        </p:nvSpPr>
        <p:spPr>
          <a:xfrm>
            <a:off x="311700" y="1152475"/>
            <a:ext cx="8520600" cy="24391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Karla"/>
              <a:buChar char="●"/>
              <a:defRPr sz="1800" b="0" i="0" u="none" strike="noStrike" cap="none">
                <a:solidFill>
                  <a:schemeClr val="dk1"/>
                </a:solidFill>
                <a:latin typeface="Karla"/>
                <a:ea typeface="Karla"/>
                <a:cs typeface="Karla"/>
                <a:sym typeface="Karla"/>
              </a:defRPr>
            </a:lvl1pPr>
            <a:lvl2pPr marL="914400" marR="0" lvl="1"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2pPr>
            <a:lvl3pPr marL="1371600" marR="0" lvl="2"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3pPr>
            <a:lvl4pPr marL="1828800" marR="0" lvl="3"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4pPr>
            <a:lvl5pPr marL="2286000" marR="0" lvl="4"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5pPr>
            <a:lvl6pPr marL="2743200" marR="0" lvl="5"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6pPr>
            <a:lvl7pPr marL="3200400" marR="0" lvl="6"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7pPr>
            <a:lvl8pPr marL="3657600" marR="0" lvl="7"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8pPr>
            <a:lvl9pPr marL="4114800" marR="0" lvl="8" indent="-317500" algn="l" rtl="0">
              <a:lnSpc>
                <a:spcPct val="115000"/>
              </a:lnSpc>
              <a:spcBef>
                <a:spcPts val="0"/>
              </a:spcBef>
              <a:spcAft>
                <a:spcPts val="0"/>
              </a:spcAft>
              <a:buClr>
                <a:schemeClr val="dk1"/>
              </a:buClr>
              <a:buSzPts val="1400"/>
              <a:buFont typeface="Karla"/>
              <a:buChar char="■"/>
              <a:defRPr sz="1400" b="0" i="0" u="none" strike="noStrike" cap="none">
                <a:solidFill>
                  <a:schemeClr val="dk1"/>
                </a:solidFill>
                <a:latin typeface="Karla"/>
                <a:ea typeface="Karla"/>
                <a:cs typeface="Karla"/>
                <a:sym typeface="Karla"/>
              </a:defRPr>
            </a:lvl9pPr>
          </a:lstStyle>
          <a:p>
            <a:pPr>
              <a:buFont typeface="Karla"/>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Font typeface="Karla"/>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Intégrer le développement durable au sein des disciplines existantes plutôt qu’en faire une nouvelle discipline</a:t>
            </a:r>
          </a:p>
          <a:p>
            <a:pPr marL="114300" indent="0">
              <a:buNone/>
            </a:pPr>
            <a:endPar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Restaurer l’importance de l’éducation agro-</a:t>
            </a:r>
            <a:r>
              <a:rPr lang="fr-FR" dirty="0" err="1">
                <a:solidFill>
                  <a:schemeClr val="dk1"/>
                </a:solidFill>
                <a:latin typeface="Open Sans" panose="020B0606030504020204" pitchFamily="34" charset="0"/>
                <a:ea typeface="Open Sans" panose="020B0606030504020204" pitchFamily="34" charset="0"/>
                <a:cs typeface="Open Sans" panose="020B0606030504020204" pitchFamily="34" charset="0"/>
              </a:rPr>
              <a:t>sylvo</a:t>
            </a:r>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-pastorale dans l’éducation de base (autonomie /sécurité alimentaire)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44035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4122" y="342901"/>
            <a:ext cx="6485540" cy="637487"/>
          </a:xfrm>
        </p:spPr>
        <p:txBody>
          <a:bodyPr>
            <a:normAutofit/>
          </a:bodyPr>
          <a:lstStyle/>
          <a:p>
            <a:pPr algn="ctr"/>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Recommandation générale</a:t>
            </a:r>
          </a:p>
        </p:txBody>
      </p:sp>
      <p:sp>
        <p:nvSpPr>
          <p:cNvPr id="3" name="Espace réservé du contenu 2"/>
          <p:cNvSpPr>
            <a:spLocks noGrp="1"/>
          </p:cNvSpPr>
          <p:nvPr>
            <p:ph idx="1"/>
          </p:nvPr>
        </p:nvSpPr>
        <p:spPr>
          <a:xfrm>
            <a:off x="524365" y="1171871"/>
            <a:ext cx="7969185" cy="3394472"/>
          </a:xfrm>
        </p:spPr>
        <p:txBody>
          <a:bodyPr>
            <a:normAutofit/>
          </a:bodyPr>
          <a:lstStyle/>
          <a:p>
            <a:r>
              <a:rPr lang="fr-FR" dirty="0">
                <a:latin typeface="Open Sans" panose="020B0606030504020204" pitchFamily="34" charset="0"/>
                <a:ea typeface="Open Sans" panose="020B0606030504020204" pitchFamily="34" charset="0"/>
                <a:cs typeface="Open Sans" panose="020B0606030504020204" pitchFamily="34" charset="0"/>
              </a:rPr>
              <a:t>Afin de garantir progressivement</a:t>
            </a:r>
            <a:r>
              <a:rPr lang="fr-FR" i="1" dirty="0">
                <a:latin typeface="Open Sans" panose="020B0606030504020204" pitchFamily="34" charset="0"/>
                <a:ea typeface="Open Sans" panose="020B0606030504020204" pitchFamily="34" charset="0"/>
                <a:cs typeface="Open Sans" panose="020B0606030504020204" pitchFamily="34" charset="0"/>
              </a:rPr>
              <a:t> un socle commun de connaissances et de compétences dans le fondamental</a:t>
            </a:r>
            <a:r>
              <a:rPr lang="fr-FR" dirty="0">
                <a:latin typeface="Open Sans" panose="020B0606030504020204" pitchFamily="34" charset="0"/>
                <a:ea typeface="Open Sans" panose="020B0606030504020204" pitchFamily="34" charset="0"/>
                <a:cs typeface="Open Sans" panose="020B0606030504020204" pitchFamily="34" charset="0"/>
              </a:rPr>
              <a:t>, il faudrait commencer par envisager un projet d’évaluation des acquis des élèves sur la base de situations complexes, dans un continuum entre l’école et le collège</a:t>
            </a:r>
          </a:p>
          <a:p>
            <a:pPr marL="114300" indent="0">
              <a:buNone/>
            </a:pP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En améliorant la compétence de l’élève à traiter des situations complexes, le système éducatif renforcerait l’accès au secondaire, valoriserait et dynamiserait l’EFTP.</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p>
        </p:txBody>
      </p:sp>
    </p:spTree>
    <p:extLst>
      <p:ext uri="{BB962C8B-B14F-4D97-AF65-F5344CB8AC3E}">
        <p14:creationId xmlns:p14="http://schemas.microsoft.com/office/powerpoint/2010/main" val="3373104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048407D-DC47-6541-BE12-B38C860006EC}"/>
              </a:ext>
            </a:extLst>
          </p:cNvPr>
          <p:cNvSpPr>
            <a:spLocks noGrp="1"/>
          </p:cNvSpPr>
          <p:nvPr>
            <p:ph idx="1"/>
          </p:nvPr>
        </p:nvSpPr>
        <p:spPr/>
        <p:txBody>
          <a:bodyPr/>
          <a:lstStyle/>
          <a:p>
            <a:endParaRPr lang="fr-FR" dirty="0"/>
          </a:p>
          <a:p>
            <a:endParaRPr lang="fr-FR" dirty="0"/>
          </a:p>
          <a:p>
            <a:pPr marL="0" indent="0" algn="ctr">
              <a:buNone/>
            </a:pPr>
            <a:r>
              <a:rPr lang="fr-FR" sz="3000" i="1" dirty="0">
                <a:latin typeface="Open Sans" panose="020B0606030504020204" pitchFamily="34" charset="0"/>
                <a:ea typeface="Open Sans" panose="020B0606030504020204" pitchFamily="34" charset="0"/>
                <a:cs typeface="Open Sans" panose="020B0606030504020204" pitchFamily="34" charset="0"/>
              </a:rPr>
              <a:t>Excellents travaux à vous !</a:t>
            </a:r>
          </a:p>
        </p:txBody>
      </p:sp>
    </p:spTree>
    <p:extLst>
      <p:ext uri="{BB962C8B-B14F-4D97-AF65-F5344CB8AC3E}">
        <p14:creationId xmlns:p14="http://schemas.microsoft.com/office/powerpoint/2010/main" val="393981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3267" y="564198"/>
            <a:ext cx="7997465" cy="857250"/>
          </a:xfrm>
        </p:spPr>
        <p:txBody>
          <a:bodyPr>
            <a:noAutofit/>
          </a:bodyPr>
          <a:lstStyle/>
          <a:p>
            <a:r>
              <a:rPr lang="fr-FR" sz="27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A. Les paramètres de nature institutionnelle</a:t>
            </a:r>
            <a:endParaRPr lang="fr-FR" sz="27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a:xfrm>
            <a:off x="573267" y="1749028"/>
            <a:ext cx="6172200" cy="3394472"/>
          </a:xfrm>
        </p:spPr>
        <p:txBody>
          <a:bodyPr>
            <a:normAutofit/>
          </a:bodyPr>
          <a:lstStyle/>
          <a:p>
            <a:pPr marL="385763" indent="-385763">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A1.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La redevabilité</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A2.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L’enseignement privé</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385763" indent="-385763">
              <a:buNone/>
            </a:pP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A3. </a:t>
            </a:r>
            <a:r>
              <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rPr>
              <a:t>L’inscription des élèves dans les écoles</a:t>
            </a:r>
          </a:p>
        </p:txBody>
      </p:sp>
    </p:spTree>
    <p:extLst>
      <p:ext uri="{BB962C8B-B14F-4D97-AF65-F5344CB8AC3E}">
        <p14:creationId xmlns:p14="http://schemas.microsoft.com/office/powerpoint/2010/main" val="3663591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A1. La redevabilité</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Doit être pensée sur la base d’éléments que les acteurs peuvent maîtriser</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Doit reposer sur la notion de plus-value</a:t>
            </a:r>
          </a:p>
          <a:p>
            <a:r>
              <a:rPr lang="fr-FR" dirty="0">
                <a:latin typeface="Open Sans" panose="020B0606030504020204" pitchFamily="34" charset="0"/>
                <a:ea typeface="Open Sans" panose="020B0606030504020204" pitchFamily="34" charset="0"/>
                <a:cs typeface="Open Sans" panose="020B0606030504020204" pitchFamily="34" charset="0"/>
              </a:rPr>
              <a:t>Ne pas confondre contrôle (critères externes), et redevabilité (contrat entre deux parties) </a:t>
            </a:r>
          </a:p>
          <a:p>
            <a:r>
              <a:rPr lang="fr-FR" dirty="0">
                <a:latin typeface="Open Sans" panose="020B0606030504020204" pitchFamily="34" charset="0"/>
                <a:ea typeface="Open Sans" panose="020B0606030504020204" pitchFamily="34" charset="0"/>
                <a:cs typeface="Open Sans" panose="020B0606030504020204" pitchFamily="34" charset="0"/>
              </a:rPr>
              <a:t>Ne pas confondre redevabilité et excellence</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pPr marL="114300" indent="0">
              <a:buNone/>
            </a:pPr>
            <a:endParaRPr lang="fr-FR" dirty="0"/>
          </a:p>
        </p:txBody>
      </p:sp>
    </p:spTree>
    <p:extLst>
      <p:ext uri="{BB962C8B-B14F-4D97-AF65-F5344CB8AC3E}">
        <p14:creationId xmlns:p14="http://schemas.microsoft.com/office/powerpoint/2010/main" val="1733875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A1. </a:t>
            </a:r>
            <a:r>
              <a:rPr lang="nl-BE"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La redevabilité</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normAutofit/>
          </a:bodyPr>
          <a:lstStyle/>
          <a:p>
            <a:pPr>
              <a:buNone/>
            </a:pPr>
            <a:r>
              <a:rPr lang="fr-FR" i="1" dirty="0">
                <a:solidFill>
                  <a:srgbClr val="A90A2F"/>
                </a:solidFill>
                <a:latin typeface="Open Sans" panose="020B0606030504020204" pitchFamily="34" charset="0"/>
                <a:ea typeface="Open Sans" panose="020B0606030504020204" pitchFamily="34" charset="0"/>
                <a:cs typeface="Open Sans" panose="020B0606030504020204" pitchFamily="34" charset="0"/>
              </a:rPr>
              <a:t>Vers où aller ?</a:t>
            </a:r>
          </a:p>
          <a:p>
            <a:pPr>
              <a:buNone/>
            </a:pPr>
            <a:endParaRPr lang="fr-FR" sz="975"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nl-BE" dirty="0">
                <a:solidFill>
                  <a:schemeClr val="dk1"/>
                </a:solidFill>
                <a:latin typeface="Open Sans" panose="020B0606030504020204" pitchFamily="34" charset="0"/>
                <a:ea typeface="Open Sans" panose="020B0606030504020204" pitchFamily="34" charset="0"/>
                <a:cs typeface="Open Sans" panose="020B0606030504020204" pitchFamily="34" charset="0"/>
              </a:rPr>
              <a:t>Nécessité d’un état des lieux actuel pour déterminer à partir de quel niveau de départ on peut constater/mesurer des progrès</a:t>
            </a:r>
            <a:endParaRPr lang="en-GB" dirty="0">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Introduire et/ou renforcer les principes de redevabilité à partir des niveaux hiérarchiques supérieurs, et les étendre progressivement vers les niveaux hiérarchiques inférieurs (l’exemple doit venir d’en haut)</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6662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rPr>
              <a:t>A2. </a:t>
            </a:r>
            <a:r>
              <a:rPr lang="fr-FR" sz="27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L’enseignement</a:t>
            </a:r>
            <a:r>
              <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rPr>
              <a:t> privé</a:t>
            </a:r>
            <a:r>
              <a:rPr lang="en-GB"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normAutofit/>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Une critique : son caractère souvent sélectif </a:t>
            </a:r>
          </a:p>
          <a:p>
            <a:r>
              <a:rPr lang="fr-FR" dirty="0">
                <a:latin typeface="Open Sans" panose="020B0606030504020204" pitchFamily="34" charset="0"/>
                <a:ea typeface="Open Sans" panose="020B0606030504020204" pitchFamily="34" charset="0"/>
                <a:cs typeface="Open Sans" panose="020B0606030504020204" pitchFamily="34" charset="0"/>
              </a:rPr>
              <a:t>À considérer comme une forme de richesse de l’offre d’éducation </a:t>
            </a:r>
            <a:r>
              <a:rPr lang="fr-FR" b="1" i="1" dirty="0">
                <a:latin typeface="Open Sans" panose="020B0606030504020204" pitchFamily="34" charset="0"/>
                <a:ea typeface="Open Sans" panose="020B0606030504020204" pitchFamily="34" charset="0"/>
                <a:cs typeface="Open Sans" panose="020B0606030504020204" pitchFamily="34" charset="0"/>
              </a:rPr>
              <a:t>seulement s’il est </a:t>
            </a:r>
            <a:r>
              <a:rPr lang="fr-FR" dirty="0">
                <a:latin typeface="Open Sans" panose="020B0606030504020204" pitchFamily="34" charset="0"/>
                <a:ea typeface="Open Sans" panose="020B0606030504020204" pitchFamily="34" charset="0"/>
                <a:cs typeface="Open Sans" panose="020B0606030504020204" pitchFamily="34" charset="0"/>
              </a:rPr>
              <a:t>strictement régulé par l’État</a:t>
            </a:r>
          </a:p>
          <a:p>
            <a:r>
              <a:rPr lang="fr-FR" dirty="0">
                <a:latin typeface="Open Sans" panose="020B0606030504020204" pitchFamily="34" charset="0"/>
                <a:ea typeface="Open Sans" panose="020B0606030504020204" pitchFamily="34" charset="0"/>
                <a:cs typeface="Open Sans" panose="020B0606030504020204" pitchFamily="34" charset="0"/>
              </a:rPr>
              <a:t>Les structures de régulation actuelles sont peu efficaces.</a:t>
            </a:r>
          </a:p>
          <a:p>
            <a:r>
              <a:rPr lang="fr-FR" dirty="0">
                <a:latin typeface="Open Sans" panose="020B0606030504020204" pitchFamily="34" charset="0"/>
                <a:ea typeface="Open Sans" panose="020B0606030504020204" pitchFamily="34" charset="0"/>
                <a:cs typeface="Open Sans" panose="020B0606030504020204" pitchFamily="34" charset="0"/>
              </a:rPr>
              <a:t>Transformer un cercle vicieux en cercle vertueux</a:t>
            </a:r>
          </a:p>
          <a:p>
            <a:pPr marL="114300" indent="0">
              <a:buNone/>
            </a:pPr>
            <a:endParaRPr lang="fr-FR" dirty="0"/>
          </a:p>
        </p:txBody>
      </p:sp>
    </p:spTree>
    <p:extLst>
      <p:ext uri="{BB962C8B-B14F-4D97-AF65-F5344CB8AC3E}">
        <p14:creationId xmlns:p14="http://schemas.microsoft.com/office/powerpoint/2010/main" val="2708841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A2. L’enseignement privé</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p:cNvSpPr>
            <a:spLocks noGrp="1"/>
          </p:cNvSpPr>
          <p:nvPr>
            <p:ph idx="1"/>
          </p:nvPr>
        </p:nvSpPr>
        <p:spPr/>
        <p:txBody>
          <a:bodyPr>
            <a:normAutofit/>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Vers où aller ?</a:t>
            </a:r>
          </a:p>
          <a:p>
            <a:pPr>
              <a:buNone/>
            </a:pPr>
            <a:endParaRPr lang="fr-FR" sz="975" i="1" dirty="0">
              <a:solidFill>
                <a:srgbClr val="660066"/>
              </a:solidFill>
              <a:latin typeface="Open Sans" panose="020B0606030504020204" pitchFamily="34" charset="0"/>
              <a:ea typeface="Open Sans" panose="020B0606030504020204" pitchFamily="34" charset="0"/>
              <a:cs typeface="Open Sans" panose="020B0606030504020204" pitchFamily="34" charset="0"/>
            </a:endParaRP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Continuer à diversifier l’offre éducative en faveur du privé</a:t>
            </a:r>
            <a:r>
              <a:rPr lang="en-GB" dirty="0">
                <a:latin typeface="Open Sans" panose="020B0606030504020204" pitchFamily="34" charset="0"/>
                <a:ea typeface="Open Sans" panose="020B0606030504020204" pitchFamily="34" charset="0"/>
                <a:cs typeface="Open Sans" panose="020B0606030504020204" pitchFamily="34" charset="0"/>
              </a:rPr>
              <a:t> </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Réguler strictement le privé avec comme référence les valeurs de l’État en matière d’éducation</a:t>
            </a:r>
            <a:r>
              <a:rPr lang="fr-FR" dirty="0">
                <a:latin typeface="Open Sans" panose="020B0606030504020204" pitchFamily="34" charset="0"/>
                <a:ea typeface="Open Sans" panose="020B0606030504020204" pitchFamily="34" charset="0"/>
                <a:cs typeface="Open Sans" panose="020B0606030504020204" pitchFamily="34" charset="0"/>
              </a:rPr>
              <a:t>.</a:t>
            </a:r>
          </a:p>
          <a:p>
            <a:r>
              <a:rPr lang="fr-FR" dirty="0">
                <a:solidFill>
                  <a:schemeClr val="dk1"/>
                </a:solidFill>
                <a:latin typeface="Open Sans" panose="020B0606030504020204" pitchFamily="34" charset="0"/>
                <a:ea typeface="Open Sans" panose="020B0606030504020204" pitchFamily="34" charset="0"/>
                <a:cs typeface="Open Sans" panose="020B0606030504020204" pitchFamily="34" charset="0"/>
              </a:rPr>
              <a:t>Mettre en place une capacité de gestion suffisante pour assurer de manière efficace cette régulation </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533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0639" y="1149700"/>
            <a:ext cx="7263207" cy="3394472"/>
          </a:xfrm>
        </p:spPr>
        <p:txBody>
          <a:bodyPr>
            <a:normAutofit/>
          </a:bodyPr>
          <a:lstStyle/>
          <a:p>
            <a:pPr>
              <a:buNone/>
            </a:pPr>
            <a:r>
              <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Éléments d’analyse</a:t>
            </a:r>
          </a:p>
          <a:p>
            <a:pPr>
              <a:buNone/>
            </a:pPr>
            <a:endParaRPr lang="fr-FR" b="1" i="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dirty="0">
                <a:latin typeface="Open Sans" panose="020B0606030504020204" pitchFamily="34" charset="0"/>
                <a:ea typeface="Open Sans" panose="020B0606030504020204" pitchFamily="34" charset="0"/>
                <a:cs typeface="Open Sans" panose="020B0606030504020204" pitchFamily="34" charset="0"/>
              </a:rPr>
              <a:t>Deux facteurs jouent dans deux sens différents.</a:t>
            </a:r>
          </a:p>
          <a:p>
            <a:r>
              <a:rPr lang="fr-FR" dirty="0">
                <a:latin typeface="Open Sans" panose="020B0606030504020204" pitchFamily="34" charset="0"/>
                <a:ea typeface="Open Sans" panose="020B0606030504020204" pitchFamily="34" charset="0"/>
                <a:cs typeface="Open Sans" panose="020B0606030504020204" pitchFamily="34" charset="0"/>
              </a:rPr>
              <a:t>(1) Offre insuffisante dans les milieux ruraux : on améliore l’équité en augmentant l’offre éducative</a:t>
            </a:r>
            <a:r>
              <a:rPr lang="en-GB" dirty="0">
                <a:latin typeface="Open Sans" panose="020B0606030504020204" pitchFamily="34" charset="0"/>
                <a:ea typeface="Open Sans" panose="020B0606030504020204" pitchFamily="34" charset="0"/>
                <a:cs typeface="Open Sans" panose="020B0606030504020204" pitchFamily="34" charset="0"/>
              </a:rPr>
              <a:t> (</a:t>
            </a:r>
            <a:r>
              <a:rPr lang="fr-FR" dirty="0">
                <a:latin typeface="Open Sans" panose="020B0606030504020204" pitchFamily="34" charset="0"/>
                <a:ea typeface="Open Sans" panose="020B0606030504020204" pitchFamily="34" charset="0"/>
                <a:cs typeface="Open Sans" panose="020B0606030504020204" pitchFamily="34" charset="0"/>
              </a:rPr>
              <a:t>équité d’accès). </a:t>
            </a:r>
          </a:p>
          <a:p>
            <a:r>
              <a:rPr lang="fr-FR" dirty="0">
                <a:latin typeface="Open Sans" panose="020B0606030504020204" pitchFamily="34" charset="0"/>
                <a:ea typeface="Open Sans" panose="020B0606030504020204" pitchFamily="34" charset="0"/>
                <a:cs typeface="Open Sans" panose="020B0606030504020204" pitchFamily="34" charset="0"/>
              </a:rPr>
              <a:t>(2) En milieu urbain, au contraire,</a:t>
            </a:r>
            <a:r>
              <a:rPr lang="en-GB" dirty="0">
                <a:latin typeface="Open Sans" panose="020B0606030504020204" pitchFamily="34" charset="0"/>
                <a:ea typeface="Open Sans" panose="020B0606030504020204" pitchFamily="34" charset="0"/>
                <a:cs typeface="Open Sans" panose="020B0606030504020204" pitchFamily="34" charset="0"/>
              </a:rPr>
              <a:t> </a:t>
            </a:r>
            <a:r>
              <a:rPr lang="fr-FR" dirty="0">
                <a:latin typeface="Open Sans" panose="020B0606030504020204" pitchFamily="34" charset="0"/>
                <a:ea typeface="Open Sans" panose="020B0606030504020204" pitchFamily="34" charset="0"/>
                <a:cs typeface="Open Sans" panose="020B0606030504020204" pitchFamily="34" charset="0"/>
              </a:rPr>
              <a:t>comme l’offre se diversifie et est souvent suffisante, il faut introduire des mesures de régulation.</a:t>
            </a:r>
            <a:r>
              <a:rPr lang="en-GB" dirty="0">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a:p>
            <a:endParaRPr lang="fr-FR" dirty="0"/>
          </a:p>
        </p:txBody>
      </p:sp>
      <p:sp>
        <p:nvSpPr>
          <p:cNvPr id="4" name="Titre 1">
            <a:extLst>
              <a:ext uri="{FF2B5EF4-FFF2-40B4-BE49-F238E27FC236}">
                <a16:creationId xmlns:a16="http://schemas.microsoft.com/office/drawing/2014/main" id="{599E73CE-48F0-83A5-9479-9FF07975C56C}"/>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1pPr>
            <a:lvl2pPr marR="0" lvl="1"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2pPr>
            <a:lvl3pPr marR="0" lvl="2"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3pPr>
            <a:lvl4pPr marR="0" lvl="3"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4pPr>
            <a:lvl5pPr marR="0" lvl="4"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5pPr>
            <a:lvl6pPr marR="0" lvl="5"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6pPr>
            <a:lvl7pPr marR="0" lvl="6"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7pPr>
            <a:lvl8pPr marR="0" lvl="7"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8pPr>
            <a:lvl9pPr marR="0" lvl="8" algn="l" rtl="0">
              <a:lnSpc>
                <a:spcPct val="100000"/>
              </a:lnSpc>
              <a:spcBef>
                <a:spcPts val="0"/>
              </a:spcBef>
              <a:spcAft>
                <a:spcPts val="0"/>
              </a:spcAft>
              <a:buClr>
                <a:schemeClr val="dk1"/>
              </a:buClr>
              <a:buSzPts val="2800"/>
              <a:buFont typeface="Libre Baskerville"/>
              <a:buNone/>
              <a:defRPr sz="2800" b="0" i="0" u="none" strike="noStrike" cap="none">
                <a:solidFill>
                  <a:schemeClr val="dk1"/>
                </a:solidFill>
                <a:latin typeface="Libre Baskerville"/>
                <a:ea typeface="Libre Baskerville"/>
                <a:cs typeface="Libre Baskerville"/>
                <a:sym typeface="Libre Baskerville"/>
              </a:defRPr>
            </a:lvl9pPr>
          </a:lstStyle>
          <a:p>
            <a:r>
              <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A3. L’inscription des élèves dans les écoles</a:t>
            </a:r>
            <a:r>
              <a:rPr lang="en-GB" sz="2400" b="1" dirty="0">
                <a:solidFill>
                  <a:srgbClr val="A90A2F"/>
                </a:solidFill>
                <a:latin typeface="Open Sans" panose="020B0606030504020204" pitchFamily="34" charset="0"/>
                <a:ea typeface="Open Sans" panose="020B0606030504020204" pitchFamily="34" charset="0"/>
                <a:cs typeface="Open Sans" panose="020B0606030504020204" pitchFamily="34" charset="0"/>
              </a:rPr>
              <a:t> </a:t>
            </a:r>
            <a:endParaRPr lang="fr-FR" sz="2400" b="1" dirty="0">
              <a:solidFill>
                <a:srgbClr val="A90A2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8213033"/>
      </p:ext>
    </p:extLst>
  </p:cSld>
  <p:clrMapOvr>
    <a:masterClrMapping/>
  </p:clrMapOvr>
</p:sld>
</file>

<file path=ppt/theme/theme1.xml><?xml version="1.0" encoding="utf-8"?>
<a:theme xmlns:a="http://schemas.openxmlformats.org/drawingml/2006/main" name="Celebrities and Political Activism Thesis by Slidesgo">
  <a:themeElements>
    <a:clrScheme name="Simple Light">
      <a:dk1>
        <a:srgbClr val="040404"/>
      </a:dk1>
      <a:lt1>
        <a:srgbClr val="C2C2C2"/>
      </a:lt1>
      <a:dk2>
        <a:srgbClr val="EEEEEE"/>
      </a:dk2>
      <a:lt2>
        <a:srgbClr val="FFFFFF"/>
      </a:lt2>
      <a:accent1>
        <a:srgbClr val="EB9134"/>
      </a:accent1>
      <a:accent2>
        <a:srgbClr val="696B6D"/>
      </a:accent2>
      <a:accent3>
        <a:srgbClr val="363738"/>
      </a:accent3>
      <a:accent4>
        <a:srgbClr val="FFFFFF"/>
      </a:accent4>
      <a:accent5>
        <a:srgbClr val="FFFFFF"/>
      </a:accent5>
      <a:accent6>
        <a:srgbClr val="FFFFFF"/>
      </a:accent6>
      <a:hlink>
        <a:srgbClr val="04040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c94543-904b-4cfb-a34f-6f8386c685b3" xsi:nil="true"/>
    <lcf76f155ced4ddcb4097134ff3c332f xmlns="d18f40b1-0b87-438a-a1e5-eed12ac5ddb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70F4C0CA8E5E44FB554DE02B5E095D0" ma:contentTypeVersion="16" ma:contentTypeDescription="Crée un document." ma:contentTypeScope="" ma:versionID="20df1477818633d59f30c2709007756f">
  <xsd:schema xmlns:xsd="http://www.w3.org/2001/XMLSchema" xmlns:xs="http://www.w3.org/2001/XMLSchema" xmlns:p="http://schemas.microsoft.com/office/2006/metadata/properties" xmlns:ns2="d18f40b1-0b87-438a-a1e5-eed12ac5ddb9" xmlns:ns3="cbd99da5-be2c-4df4-a3aa-a2c39885a642" xmlns:ns4="e3c94543-904b-4cfb-a34f-6f8386c685b3" targetNamespace="http://schemas.microsoft.com/office/2006/metadata/properties" ma:root="true" ma:fieldsID="a8b825a0093a9c2382f487ae6c9c3489" ns2:_="" ns3:_="" ns4:_="">
    <xsd:import namespace="d18f40b1-0b87-438a-a1e5-eed12ac5ddb9"/>
    <xsd:import namespace="cbd99da5-be2c-4df4-a3aa-a2c39885a642"/>
    <xsd:import namespace="e3c94543-904b-4cfb-a34f-6f8386c685b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8f40b1-0b87-438a-a1e5-eed12ac5dd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a13ef7-c7d7-4002-a890-fdda6276838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d99da5-be2c-4df4-a3aa-a2c39885a642"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c94543-904b-4cfb-a34f-6f8386c685b3"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83f408f-28f4-478d-b13f-43b43ddf702e}" ma:internalName="TaxCatchAll" ma:showField="CatchAllData" ma:web="a72e391e-6a7e-4a78-9109-da3d1b8b6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0E3467-D4BE-4F98-A2E9-420E9F249E1B}">
  <ds:schemaRefs>
    <ds:schemaRef ds:uri="http://schemas.microsoft.com/office/2006/metadata/properties"/>
    <ds:schemaRef ds:uri="http://schemas.microsoft.com/office/infopath/2007/PartnerControls"/>
    <ds:schemaRef ds:uri="e3c94543-904b-4cfb-a34f-6f8386c685b3"/>
    <ds:schemaRef ds:uri="d18f40b1-0b87-438a-a1e5-eed12ac5ddb9"/>
  </ds:schemaRefs>
</ds:datastoreItem>
</file>

<file path=customXml/itemProps2.xml><?xml version="1.0" encoding="utf-8"?>
<ds:datastoreItem xmlns:ds="http://schemas.openxmlformats.org/officeDocument/2006/customXml" ds:itemID="{C7E6EB17-57A1-4634-94E0-0B8177A542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8f40b1-0b87-438a-a1e5-eed12ac5ddb9"/>
    <ds:schemaRef ds:uri="cbd99da5-be2c-4df4-a3aa-a2c39885a642"/>
    <ds:schemaRef ds:uri="e3c94543-904b-4cfb-a34f-6f8386c685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8CDF8B-4F5C-4873-8A69-8F4A5CE8FB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1246</TotalTime>
  <Words>1864</Words>
  <Application>Microsoft Macintosh PowerPoint</Application>
  <PresentationFormat>Affichage à l'écran (16:9)</PresentationFormat>
  <Paragraphs>214</Paragraphs>
  <Slides>37</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37</vt:i4>
      </vt:variant>
    </vt:vector>
  </HeadingPairs>
  <TitlesOfParts>
    <vt:vector size="43" baseType="lpstr">
      <vt:lpstr>Open Sans</vt:lpstr>
      <vt:lpstr>Libre Baskerville</vt:lpstr>
      <vt:lpstr>Arial</vt:lpstr>
      <vt:lpstr>Open Sans ExtraBold</vt:lpstr>
      <vt:lpstr>Karla</vt:lpstr>
      <vt:lpstr>Celebrities and Political Activism Thesis by Slidesgo</vt:lpstr>
      <vt:lpstr>Accompagner le développement du cycle fondamental : les enjeux de la transition école/collège </vt:lpstr>
      <vt:lpstr>Examen de quelques paramètres relatifs à la transition école/collège</vt:lpstr>
      <vt:lpstr>Présentation PowerPoint</vt:lpstr>
      <vt:lpstr>A. Les paramètres de nature institutionnelle</vt:lpstr>
      <vt:lpstr>A1. La redevabilité </vt:lpstr>
      <vt:lpstr>A1. La redevabilité</vt:lpstr>
      <vt:lpstr>A2. L’enseignement privé </vt:lpstr>
      <vt:lpstr>A2. L’enseignement privé </vt:lpstr>
      <vt:lpstr>Présentation PowerPoint</vt:lpstr>
      <vt:lpstr>Présentation PowerPoint</vt:lpstr>
      <vt:lpstr>Présentation PowerPoint</vt:lpstr>
      <vt:lpstr>B. Les paramètres de nature curriculaire</vt:lpstr>
      <vt:lpstr>B1. La conception des programmes </vt:lpstr>
      <vt:lpstr>B1. La conception des programmes </vt:lpstr>
      <vt:lpstr>B1. La conception des programmes </vt:lpstr>
      <vt:lpstr>B2. Le tronc commun </vt:lpstr>
      <vt:lpstr>B2. Le tronc commun </vt:lpstr>
      <vt:lpstr>B3. Le fondamental comme entité curriculaire cohérente</vt:lpstr>
      <vt:lpstr>B3. Le fondamental comme entité curriculaire cohérente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Recommandation générale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 du projet</dc:title>
  <dc:creator>sophie</dc:creator>
  <cp:lastModifiedBy>Sophie DOBOSZ</cp:lastModifiedBy>
  <cp:revision>977</cp:revision>
  <dcterms:modified xsi:type="dcterms:W3CDTF">2024-02-12T22:23:07Z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0x010100570F4C0CA8E5E44FB554DE02B5E095D0</vt:lpwstr>
  </property>
  <property fmtid="{D5CDD505-2E9C-101B-9397-08002B2CF9AE}" pid="3" name="MediaServiceImageTags">
    <vt:lpwstr/>
  </property>
</Properties>
</file>